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1" r:id="rId4"/>
    <p:sldMasterId id="2147483906" r:id="rId5"/>
    <p:sldMasterId id="2147483944" r:id="rId6"/>
    <p:sldMasterId id="2147483953" r:id="rId7"/>
    <p:sldMasterId id="2147483956" r:id="rId8"/>
  </p:sldMasterIdLst>
  <p:notesMasterIdLst>
    <p:notesMasterId r:id="rId51"/>
  </p:notesMasterIdLst>
  <p:handoutMasterIdLst>
    <p:handoutMasterId r:id="rId52"/>
  </p:handoutMasterIdLst>
  <p:sldIdLst>
    <p:sldId id="463" r:id="rId9"/>
    <p:sldId id="547" r:id="rId10"/>
    <p:sldId id="596" r:id="rId11"/>
    <p:sldId id="595" r:id="rId12"/>
    <p:sldId id="555" r:id="rId13"/>
    <p:sldId id="556" r:id="rId14"/>
    <p:sldId id="557" r:id="rId15"/>
    <p:sldId id="558" r:id="rId16"/>
    <p:sldId id="560" r:id="rId17"/>
    <p:sldId id="561" r:id="rId18"/>
    <p:sldId id="562" r:id="rId19"/>
    <p:sldId id="564" r:id="rId20"/>
    <p:sldId id="594" r:id="rId21"/>
    <p:sldId id="597" r:id="rId22"/>
    <p:sldId id="570" r:id="rId23"/>
    <p:sldId id="571" r:id="rId24"/>
    <p:sldId id="572" r:id="rId25"/>
    <p:sldId id="580" r:id="rId26"/>
    <p:sldId id="576" r:id="rId27"/>
    <p:sldId id="568" r:id="rId28"/>
    <p:sldId id="601" r:id="rId29"/>
    <p:sldId id="581" r:id="rId30"/>
    <p:sldId id="574" r:id="rId31"/>
    <p:sldId id="582" r:id="rId32"/>
    <p:sldId id="575" r:id="rId33"/>
    <p:sldId id="583" r:id="rId34"/>
    <p:sldId id="598" r:id="rId35"/>
    <p:sldId id="586" r:id="rId36"/>
    <p:sldId id="584" r:id="rId37"/>
    <p:sldId id="540" r:id="rId38"/>
    <p:sldId id="590" r:id="rId39"/>
    <p:sldId id="579" r:id="rId40"/>
    <p:sldId id="600" r:id="rId41"/>
    <p:sldId id="587" r:id="rId42"/>
    <p:sldId id="591" r:id="rId43"/>
    <p:sldId id="589" r:id="rId44"/>
    <p:sldId id="548" r:id="rId45"/>
    <p:sldId id="550" r:id="rId46"/>
    <p:sldId id="551" r:id="rId47"/>
    <p:sldId id="585" r:id="rId48"/>
    <p:sldId id="552" r:id="rId49"/>
    <p:sldId id="577" r:id="rId50"/>
  </p:sldIdLst>
  <p:sldSz cx="9144000" cy="5143500" type="screen16x9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imberly L. Tripp" initials="kl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2483"/>
    <a:srgbClr val="8935C8"/>
    <a:srgbClr val="22AFE7"/>
    <a:srgbClr val="005087"/>
    <a:srgbClr val="336699"/>
    <a:srgbClr val="FFFFCC"/>
    <a:srgbClr val="EF8B19"/>
    <a:srgbClr val="5EA1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93467" autoAdjust="0"/>
  </p:normalViewPr>
  <p:slideViewPr>
    <p:cSldViewPr>
      <p:cViewPr>
        <p:scale>
          <a:sx n="102" d="100"/>
          <a:sy n="102" d="100"/>
        </p:scale>
        <p:origin x="-1020" y="-29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0" y="9067800"/>
            <a:ext cx="7313613" cy="479425"/>
          </a:xfrm>
          <a:prstGeom prst="rect">
            <a:avLst/>
          </a:prstGeom>
        </p:spPr>
        <p:txBody>
          <a:bodyPr vert="horz" lIns="91417" tIns="45708" rIns="91417" bIns="45708" rtlCol="0" anchor="b"/>
          <a:lstStyle>
            <a:lvl1pPr algn="ctr" eaLnBrk="0" hangingPunct="0">
              <a:defRPr sz="1200" b="1" dirty="0" smtClean="0">
                <a:latin typeface="Calibri Light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Page </a:t>
            </a:r>
            <a:fld id="{C223E550-8049-438C-9FEA-E44A6AD331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9021763"/>
            <a:ext cx="2971800" cy="0"/>
          </a:xfrm>
          <a:prstGeom prst="line">
            <a:avLst/>
          </a:prstGeom>
          <a:ln w="31750">
            <a:solidFill>
              <a:srgbClr val="88248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343400" y="9021763"/>
            <a:ext cx="2971800" cy="0"/>
          </a:xfrm>
          <a:prstGeom prst="line">
            <a:avLst/>
          </a:prstGeom>
          <a:ln w="31750">
            <a:solidFill>
              <a:srgbClr val="88248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073275" y="152400"/>
            <a:ext cx="3170238" cy="685800"/>
          </a:xfrm>
          <a:prstGeom prst="rect">
            <a:avLst/>
          </a:prstGeom>
        </p:spPr>
        <p:txBody>
          <a:bodyPr vert="horz" lIns="91417" tIns="45708" rIns="91417" bIns="45708" rtlCol="0"/>
          <a:lstStyle>
            <a:lvl1pPr algn="ctr" eaLnBrk="0" hangingPunct="0">
              <a:defRPr sz="1600" b="1" dirty="0" err="1" smtClean="0">
                <a:latin typeface="Calibri Light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SQLintersection</a:t>
            </a:r>
            <a:r>
              <a:rPr lang="en-US" sz="1400" b="0"/>
              <a:t/>
            </a:r>
            <a:br>
              <a:rPr lang="en-US" sz="1400" b="0"/>
            </a:br>
            <a:r>
              <a:rPr lang="en-US" sz="1200" b="0"/>
              <a:t>Orlando, Florida – April 2014</a:t>
            </a:r>
          </a:p>
          <a:p>
            <a:pPr>
              <a:defRPr/>
            </a:pPr>
            <a:r>
              <a:rPr lang="en-US" sz="1200" b="0"/>
              <a:t>www.SQLintersection.com   </a:t>
            </a:r>
          </a:p>
        </p:txBody>
      </p:sp>
      <p:pic>
        <p:nvPicPr>
          <p:cNvPr id="2458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8763000"/>
            <a:ext cx="1371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3097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t" anchorCtr="0" compatLnSpc="1">
            <a:prstTxWarp prst="textNoShape">
              <a:avLst/>
            </a:prstTxWarp>
          </a:bodyPr>
          <a:lstStyle>
            <a:lvl1pPr defTabSz="966537" eaLnBrk="1" hangingPunct="1">
              <a:defRPr sz="1200" dirty="0">
                <a:latin typeface="Calibri Light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t" anchorCtr="0" compatLnSpc="1">
            <a:prstTxWarp prst="textNoShape">
              <a:avLst/>
            </a:prstTxWarp>
          </a:bodyPr>
          <a:lstStyle>
            <a:lvl1pPr algn="r" defTabSz="966537" eaLnBrk="1" hangingPunct="1">
              <a:defRPr sz="1200" dirty="0">
                <a:latin typeface="Calibri Light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8788" y="720725"/>
            <a:ext cx="63976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b" anchorCtr="0" compatLnSpc="1">
            <a:prstTxWarp prst="textNoShape">
              <a:avLst/>
            </a:prstTxWarp>
          </a:bodyPr>
          <a:lstStyle>
            <a:lvl1pPr defTabSz="966537" eaLnBrk="1" hangingPunct="1">
              <a:defRPr sz="1200" dirty="0">
                <a:latin typeface="Calibri Light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b" anchorCtr="0" compatLnSpc="1">
            <a:prstTxWarp prst="textNoShape">
              <a:avLst/>
            </a:prstTxWarp>
          </a:bodyPr>
          <a:lstStyle>
            <a:lvl1pPr algn="r" defTabSz="966537" eaLnBrk="1" hangingPunct="1">
              <a:defRPr sz="1200" smtClean="0">
                <a:latin typeface="Calibri Light" pitchFamily="34" charset="0"/>
                <a:cs typeface="+mn-cs"/>
              </a:defRPr>
            </a:lvl1pPr>
          </a:lstStyle>
          <a:p>
            <a:pPr>
              <a:defRPr/>
            </a:pPr>
            <a:fld id="{17DD9FE5-1DD0-4AE8-BDF8-BD0173E9B7C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3385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 Light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 Light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 Light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 Light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 Light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8788" y="720725"/>
            <a:ext cx="6397625" cy="3598863"/>
          </a:xfrm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52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52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52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52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F7647B2-2941-43F6-A85A-D49BEE5B59D6}" type="slidenum">
              <a:rPr lang="en-US" altLang="en-US">
                <a:latin typeface="Calibri Light" pitchFamily="34" charset="0"/>
              </a:rPr>
              <a:pPr eaLnBrk="1" hangingPunct="1"/>
              <a:t>1</a:t>
            </a:fld>
            <a:endParaRPr lang="en-US" altLang="en-US">
              <a:latin typeface="Calibri Light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realize that it’s just as simple as taking</a:t>
            </a:r>
            <a:r>
              <a:rPr lang="en-US" baseline="0" dirty="0" smtClean="0"/>
              <a:t> your text, running it through a function and getting encrypted results.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72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realize that it’s just as simple as taking</a:t>
            </a:r>
            <a:r>
              <a:rPr lang="en-US" baseline="0" dirty="0" smtClean="0"/>
              <a:t> your text, running it through a function and getting encrypted results.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72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</a:t>
            </a:r>
            <a:r>
              <a:rPr lang="en-US" baseline="0" dirty="0" smtClean="0"/>
              <a:t> decide to start with communications. How can I ensure my data being transferred to clients is secure? How can I be sure the data between servers is secure?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121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can open</a:t>
            </a:r>
            <a:r>
              <a:rPr lang="en-US" baseline="0" dirty="0" smtClean="0"/>
              <a:t> a help desk ticket.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936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hope</a:t>
            </a:r>
            <a:r>
              <a:rPr lang="en-US" baseline="0" dirty="0" smtClean="0"/>
              <a:t> that the help desk understands and follows through.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905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I get </a:t>
            </a:r>
            <a:r>
              <a:rPr lang="en-US" dirty="0" err="1" smtClean="0"/>
              <a:t>IPSec</a:t>
            </a:r>
            <a:r>
              <a:rPr lang="en-US" dirty="0" smtClean="0"/>
              <a:t>, that</a:t>
            </a:r>
            <a:r>
              <a:rPr lang="en-US" baseline="0" dirty="0" smtClean="0"/>
              <a:t> will ensure I get communications from my machines in the data center secured.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4090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can look at SSL.</a:t>
            </a:r>
            <a:r>
              <a:rPr lang="en-US" baseline="0" dirty="0" smtClean="0"/>
              <a:t> The process for getting SSL integrated is fairly simple. I follow these steps. I purchase a certificate and install it on the Windows host for my SQL Server. I enable this inside SQL Server, enable it on the clients, and test things.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1807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I don’t know what these things</a:t>
            </a:r>
            <a:r>
              <a:rPr lang="en-US" baseline="0" dirty="0" smtClean="0"/>
              <a:t> are, like a trusted authority, I can ask the Googles.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0393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I’ve got my</a:t>
            </a:r>
            <a:r>
              <a:rPr lang="en-US" baseline="0" dirty="0" smtClean="0"/>
              <a:t> communications secure.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0737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I’ve got these things enabled, I used </a:t>
            </a:r>
            <a:r>
              <a:rPr lang="en-US" dirty="0" err="1" smtClean="0"/>
              <a:t>IPSec</a:t>
            </a:r>
            <a:r>
              <a:rPr lang="en-US" dirty="0" smtClean="0"/>
              <a:t> at the Windows</a:t>
            </a:r>
            <a:r>
              <a:rPr lang="en-US" baseline="0" dirty="0" smtClean="0"/>
              <a:t> layer, inside my organization. For clients </a:t>
            </a:r>
            <a:r>
              <a:rPr lang="en-US" baseline="0" dirty="0" err="1" smtClean="0"/>
              <a:t>Iknow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For outside communications, I Can use SSL.</a:t>
            </a:r>
          </a:p>
          <a:p>
            <a:r>
              <a:rPr lang="en-US" baseline="0" dirty="0" smtClean="0"/>
              <a:t>Overhead for this encryption?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204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8788" y="720725"/>
            <a:ext cx="6397625" cy="3598863"/>
          </a:xfrm>
          <a:ln/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85372" indent="-302066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208265" indent="-241653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91571" indent="-241653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174878" indent="-241653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476DB921-7B02-4A56-BFCC-04E095ED52F4}" type="slidenum">
              <a:rPr lang="en-GB" altLang="en-US"/>
              <a:pPr eaLnBrk="1" hangingPunct="1"/>
              <a:t>3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Low. My phone isn’t ringing,</a:t>
            </a:r>
            <a:r>
              <a:rPr lang="en-US" baseline="0" dirty="0" smtClean="0"/>
              <a:t> so things are working fine.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9144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 for a break.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4818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I’m worried about all my data. I can securely transmit</a:t>
            </a:r>
            <a:r>
              <a:rPr lang="en-US" baseline="0" dirty="0" smtClean="0"/>
              <a:t> it, but I keep reading about all these data breaches.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7649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do this? (click)</a:t>
            </a:r>
          </a:p>
          <a:p>
            <a:r>
              <a:rPr lang="en-US" dirty="0" smtClean="0"/>
              <a:t>There are two big advantages. No code changes, no schema modifications. Also,</a:t>
            </a:r>
            <a:r>
              <a:rPr lang="en-US" baseline="0" dirty="0" smtClean="0"/>
              <a:t> the process is invisible to the end used. That sounds simple.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5798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decide to give TDE a try. I’ve heard it’s</a:t>
            </a:r>
            <a:r>
              <a:rPr lang="en-US" baseline="0" dirty="0" smtClean="0"/>
              <a:t> easy to set up</a:t>
            </a:r>
            <a:r>
              <a:rPr lang="en-US" dirty="0" smtClean="0"/>
              <a:t>. That’s a plus.  I can</a:t>
            </a:r>
            <a:r>
              <a:rPr lang="en-US" baseline="0" dirty="0" smtClean="0"/>
              <a:t> see here, I need to create a key, then a certificate, then another key and turn encryption on.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4007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 for</a:t>
            </a:r>
            <a:r>
              <a:rPr lang="en-US" baseline="0" dirty="0" smtClean="0"/>
              <a:t> another break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9874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</a:t>
            </a:r>
            <a:r>
              <a:rPr lang="en-US" baseline="0" dirty="0" smtClean="0"/>
              <a:t> consultants have told me TDE isn’t enough. We have potential SQL Injection attacks that TDE doesn’t protect against and those could expose some of the PII data we have.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4969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They tell me I need</a:t>
            </a:r>
            <a:r>
              <a:rPr lang="en-US" baseline="0" dirty="0" smtClean="0"/>
              <a:t> column level encryption on certain fields. I need to create these keys and use them to secure data.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024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One</a:t>
            </a:r>
            <a:r>
              <a:rPr lang="en-US" baseline="0" dirty="0" smtClean="0"/>
              <a:t> day your boss comes in and say that he needs you to encrypt things in your database infrastructure.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919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start learning encryption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404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are complex formulas with polynomial expansions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163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993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ring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505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more polynomials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066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Eventually things</a:t>
            </a:r>
            <a:r>
              <a:rPr lang="en-US" baseline="0" dirty="0" smtClean="0"/>
              <a:t> are blurring together and it seems this encryption stuff is really, really complex.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DD9FE5-1DD0-4AE8-BDF8-BD0173E9B7CC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273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blipFill dpi="0" rotWithShape="1">
          <a:blip r:embed="rId2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3714750"/>
            <a:ext cx="3697288" cy="1048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80" name="Title 32779"/>
          <p:cNvSpPr>
            <a:spLocks noGrp="1" noChangeArrowheads="1"/>
          </p:cNvSpPr>
          <p:nvPr>
            <p:ph type="ctrTitle"/>
          </p:nvPr>
        </p:nvSpPr>
        <p:spPr>
          <a:xfrm>
            <a:off x="685800" y="400050"/>
            <a:ext cx="7772400" cy="1885950"/>
          </a:xfrm>
          <a:noFill/>
        </p:spPr>
        <p:txBody>
          <a:bodyPr anchor="b"/>
          <a:lstStyle>
            <a:lvl1pPr algn="r">
              <a:defRPr sz="3200" b="1">
                <a:solidFill>
                  <a:srgbClr val="22AFE7"/>
                </a:solidFill>
                <a:latin typeface="Calibri Light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2781" name="Subtitle 32780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2343150"/>
            <a:ext cx="6400800" cy="971550"/>
          </a:xfrm>
        </p:spPr>
        <p:txBody>
          <a:bodyPr/>
          <a:lstStyle>
            <a:lvl1pPr marL="0" indent="0" algn="r">
              <a:buNone/>
              <a:defRPr b="0">
                <a:latin typeface="Calibri Light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68817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44620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38736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14511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406D9BD-8CBD-4D84-AB6C-F4BDBE4F31E6}" type="datetimeFigureOut">
              <a:rPr lang="en-US" smtClean="0"/>
              <a:t>9/12/2014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500320E-C883-4D07-9094-93BC0AC3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06310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</p:spPr>
        <p:txBody>
          <a:bodyPr rtlCol="0"/>
          <a:lstStyle>
            <a:lvl1pPr marL="0" indent="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lang="en-US" sz="2800" b="1" dirty="0">
                <a:solidFill>
                  <a:schemeClr val="tx2"/>
                </a:solidFill>
                <a:latin typeface="+mj-lt"/>
                <a:ea typeface="+mj-ea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Calibri Light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110531"/>
      </p:ext>
    </p:extLst>
  </p:cSld>
  <p:clrMapOvr>
    <a:masterClrMapping/>
  </p:clrMapOvr>
  <p:transition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406D9BD-8CBD-4D84-AB6C-F4BDBE4F31E6}" type="datetimeFigureOut">
              <a:rPr lang="en-US" smtClean="0"/>
              <a:t>9/12/2014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500320E-C883-4D07-9094-93BC0AC3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232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4629151"/>
            <a:ext cx="9144000" cy="520313"/>
          </a:xfrm>
          <a:prstGeom prst="rect">
            <a:avLst/>
          </a:prstGeom>
          <a:blipFill>
            <a:blip r:embed="rId2" cstate="print"/>
            <a:srcRect/>
            <a:stretch>
              <a:fillRect t="-100000"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000" dirty="0">
              <a:latin typeface="Cambria" pitchFamily="18" charset="0"/>
              <a:cs typeface="+mn-cs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402138" y="4913710"/>
            <a:ext cx="3674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ACF3DA1-47D3-4ECF-AF30-D85A88EB0BF4}" type="slidenum">
              <a:rPr lang="en-US" altLang="en-US" sz="1200">
                <a:latin typeface="Calibri" pitchFamily="34" charset="0"/>
              </a:rPr>
              <a:pPr/>
              <a:t>‹#›</a:t>
            </a:fld>
            <a:endParaRPr lang="en-US" altLang="en-US" sz="1400">
              <a:latin typeface="Calibri" pitchFamily="34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477000" y="4866085"/>
            <a:ext cx="2667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en-US" altLang="en-US" sz="900">
                <a:latin typeface="Calibri" pitchFamily="34" charset="0"/>
                <a:cs typeface="Mangal" pitchFamily="18" charset="0"/>
              </a:rPr>
              <a:t>© SQLintersection. All rights reserved.</a:t>
            </a:r>
          </a:p>
          <a:p>
            <a:pPr algn="r"/>
            <a:r>
              <a:rPr lang="en-US" altLang="en-US" sz="900" u="sng">
                <a:latin typeface="Calibri" pitchFamily="34" charset="0"/>
                <a:cs typeface="Mangal" pitchFamily="18" charset="0"/>
              </a:rPr>
              <a:t>http://www.SQLintersection.com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" t="-203" r="-107" b="9231"/>
          <a:stretch/>
        </p:blipFill>
        <p:spPr>
          <a:xfrm>
            <a:off x="4419601" y="1600201"/>
            <a:ext cx="4902199" cy="33401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4457701"/>
            <a:ext cx="2090738" cy="592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 marL="0" indent="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lang="en-US" sz="2800" b="1" dirty="0">
                <a:solidFill>
                  <a:schemeClr val="tx2"/>
                </a:solidFill>
                <a:latin typeface="+mj-lt"/>
                <a:ea typeface="+mj-ea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Calibri Light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110531"/>
      </p:ext>
    </p:extLst>
  </p:cSld>
  <p:clrMapOvr>
    <a:masterClrMapping/>
  </p:clrMapOvr>
  <p:transition>
    <p:fade/>
  </p:transition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" t="-203" r="-107" b="9231"/>
          <a:stretch/>
        </p:blipFill>
        <p:spPr>
          <a:xfrm>
            <a:off x="4572001" y="1771651"/>
            <a:ext cx="4902199" cy="33401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5" name="Rectangle 4"/>
          <p:cNvSpPr/>
          <p:nvPr/>
        </p:nvSpPr>
        <p:spPr bwMode="auto">
          <a:xfrm>
            <a:off x="0" y="4629151"/>
            <a:ext cx="9144000" cy="520313"/>
          </a:xfrm>
          <a:prstGeom prst="rect">
            <a:avLst/>
          </a:prstGeom>
          <a:blipFill>
            <a:blip r:embed="rId3" cstate="print"/>
            <a:srcRect/>
            <a:stretch>
              <a:fillRect t="-100000"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000" dirty="0">
              <a:latin typeface="Cambria" pitchFamily="18" charset="0"/>
              <a:cs typeface="+mn-c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402138" y="4913710"/>
            <a:ext cx="3674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6D7CD59-D752-4BE1-82C2-A33157E7E867}" type="slidenum">
              <a:rPr lang="en-US" altLang="en-US" sz="1200">
                <a:latin typeface="Calibri" pitchFamily="34" charset="0"/>
              </a:rPr>
              <a:pPr/>
              <a:t>‹#›</a:t>
            </a:fld>
            <a:endParaRPr lang="en-US" altLang="en-US" sz="1400">
              <a:latin typeface="Calibri" pitchFamily="34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477000" y="4866085"/>
            <a:ext cx="2667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en-US" altLang="en-US" sz="900">
                <a:latin typeface="Calibri" pitchFamily="34" charset="0"/>
                <a:cs typeface="Mangal" pitchFamily="18" charset="0"/>
              </a:rPr>
              <a:t>© SQLintersection. All rights reserved.</a:t>
            </a:r>
          </a:p>
          <a:p>
            <a:pPr algn="r"/>
            <a:r>
              <a:rPr lang="en-US" altLang="en-US" sz="900" u="sng">
                <a:latin typeface="Calibri" pitchFamily="34" charset="0"/>
                <a:cs typeface="Mangal" pitchFamily="18" charset="0"/>
              </a:rPr>
              <a:t>http://www.SQLintersection.com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4457701"/>
            <a:ext cx="2090738" cy="592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 marL="0" indent="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lang="en-US" sz="2800" b="1" dirty="0">
                <a:solidFill>
                  <a:schemeClr val="tx2"/>
                </a:solidFill>
                <a:latin typeface="+mj-lt"/>
                <a:ea typeface="+mj-ea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Calibri Light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754492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4629151"/>
            <a:ext cx="9144000" cy="520313"/>
          </a:xfrm>
          <a:prstGeom prst="rect">
            <a:avLst/>
          </a:prstGeom>
          <a:blipFill>
            <a:blip r:embed="rId2" cstate="print"/>
            <a:srcRect/>
            <a:stretch>
              <a:fillRect t="-100000"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000" dirty="0">
              <a:latin typeface="Cambria" pitchFamily="18" charset="0"/>
              <a:cs typeface="+mn-cs"/>
            </a:endParaRP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4402138" y="4913710"/>
            <a:ext cx="3674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9883548-A533-46B6-9895-0F1F23254146}" type="slidenum">
              <a:rPr lang="en-US" altLang="en-US" sz="1200">
                <a:latin typeface="Calibri" pitchFamily="34" charset="0"/>
              </a:rPr>
              <a:pPr/>
              <a:t>‹#›</a:t>
            </a:fld>
            <a:endParaRPr lang="en-US" altLang="en-US" sz="1400">
              <a:latin typeface="Calibri" pitchFamily="34" charset="0"/>
            </a:endParaRPr>
          </a:p>
        </p:txBody>
      </p:sp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6477000" y="4866085"/>
            <a:ext cx="2667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en-US" altLang="en-US" sz="900">
                <a:latin typeface="Calibri" pitchFamily="34" charset="0"/>
                <a:cs typeface="Mangal" pitchFamily="18" charset="0"/>
              </a:rPr>
              <a:t>© SQLintersection. All rights reserved.</a:t>
            </a:r>
          </a:p>
          <a:p>
            <a:pPr algn="r"/>
            <a:r>
              <a:rPr lang="en-US" altLang="en-US" sz="900" u="sng">
                <a:latin typeface="Calibri" pitchFamily="34" charset="0"/>
                <a:cs typeface="Mangal" pitchFamily="18" charset="0"/>
              </a:rPr>
              <a:t>http://www.SQLintersection.com </a:t>
            </a:r>
          </a:p>
        </p:txBody>
      </p:sp>
      <p:pic>
        <p:nvPicPr>
          <p:cNvPr id="8" name="Picture 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4457701"/>
            <a:ext cx="2090738" cy="592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485900" y="1200150"/>
            <a:ext cx="6172200" cy="2971800"/>
          </a:xfr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txBody>
          <a:bodyPr/>
          <a:lstStyle>
            <a:lvl1pPr>
              <a:buNone/>
              <a:defRPr sz="1800" b="0">
                <a:latin typeface="Consolas" pitchFamily="49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7056596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" t="-203" r="-107" b="9231"/>
          <a:stretch/>
        </p:blipFill>
        <p:spPr>
          <a:xfrm>
            <a:off x="4572001" y="1771651"/>
            <a:ext cx="4902199" cy="33401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i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3371850"/>
            <a:ext cx="7772400" cy="5715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374886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1485901"/>
            <a:ext cx="9144000" cy="520313"/>
          </a:xfrm>
          <a:prstGeom prst="rect">
            <a:avLst/>
          </a:prstGeom>
          <a:blipFill>
            <a:blip r:embed="rId2" cstate="print"/>
            <a:srcRect/>
            <a:stretch>
              <a:fillRect t="-100000"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000" dirty="0">
              <a:latin typeface="Cambria" pitchFamily="18" charset="0"/>
              <a:cs typeface="+mn-cs"/>
            </a:endParaRPr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139" y="3714750"/>
            <a:ext cx="3697287" cy="1048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457200" y="1493044"/>
            <a:ext cx="8229600" cy="5715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0" y="2628900"/>
            <a:ext cx="8229600" cy="1428750"/>
          </a:xfrm>
          <a:prstGeom prst="rect">
            <a:avLst/>
          </a:prstGeom>
        </p:spPr>
        <p:txBody>
          <a:bodyPr rtlCol="0"/>
          <a:lstStyle>
            <a:lvl1pPr marL="0" indent="0">
              <a:buClrTx/>
              <a:buFont typeface="Wingdings" pitchFamily="2" charset="2"/>
              <a:buNone/>
              <a:defRPr sz="2000" b="0">
                <a:latin typeface="Calibri" pitchFamily="34" charset="0"/>
              </a:defRPr>
            </a:lvl1pPr>
            <a:lvl2pPr marL="457200" indent="0">
              <a:buClrTx/>
              <a:buFont typeface="Wingdings" pitchFamily="2" charset="2"/>
              <a:buNone/>
              <a:defRPr sz="1800" b="0">
                <a:latin typeface="Calibri Light" pitchFamily="34" charset="0"/>
              </a:defRPr>
            </a:lvl2pPr>
            <a:lvl3pPr marL="914400" indent="0">
              <a:buClrTx/>
              <a:buFont typeface="Wingdings" pitchFamily="2" charset="2"/>
              <a:buNone/>
              <a:defRPr sz="1600" b="0">
                <a:latin typeface="Myriad Pro" pitchFamily="34" charset="0"/>
              </a:defRPr>
            </a:lvl3pPr>
            <a:lvl4pPr marL="1371600" indent="0">
              <a:buClrTx/>
              <a:buFont typeface="Wingdings" pitchFamily="2" charset="2"/>
              <a:buNone/>
              <a:defRPr sz="1400" b="0">
                <a:latin typeface="Myriad Pro" pitchFamily="34" charset="0"/>
              </a:defRPr>
            </a:lvl4pPr>
            <a:lvl5pPr marL="1828800" indent="0">
              <a:buClrTx/>
              <a:buFont typeface="Wingdings" pitchFamily="2" charset="2"/>
              <a:buNone/>
              <a:defRPr sz="1200" b="0">
                <a:latin typeface="Myriad Pro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994982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26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3"/>
            <a:ext cx="8229600" cy="3394075"/>
          </a:xfrm>
          <a:prstGeom prst="rect">
            <a:avLst/>
          </a:prstGeom>
        </p:spPr>
        <p:txBody>
          <a:bodyPr/>
          <a:lstStyle>
            <a:lvl2pPr>
              <a:defRPr>
                <a:solidFill>
                  <a:schemeClr val="accent2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#devconnections  </a:t>
            </a:r>
          </a:p>
        </p:txBody>
      </p:sp>
    </p:spTree>
    <p:extLst>
      <p:ext uri="{BB962C8B-B14F-4D97-AF65-F5344CB8AC3E}">
        <p14:creationId xmlns:p14="http://schemas.microsoft.com/office/powerpoint/2010/main" val="298714836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572500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446965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#devconnections  </a:t>
            </a:r>
          </a:p>
        </p:txBody>
      </p:sp>
    </p:spTree>
    <p:extLst>
      <p:ext uri="{BB962C8B-B14F-4D97-AF65-F5344CB8AC3E}">
        <p14:creationId xmlns:p14="http://schemas.microsoft.com/office/powerpoint/2010/main" val="17624755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1986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78302"/>
            <a:ext cx="4038600" cy="31373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78304"/>
            <a:ext cx="4038600" cy="313739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#devconnections  </a:t>
            </a:r>
          </a:p>
        </p:txBody>
      </p:sp>
    </p:spTree>
    <p:extLst>
      <p:ext uri="{BB962C8B-B14F-4D97-AF65-F5344CB8AC3E}">
        <p14:creationId xmlns:p14="http://schemas.microsoft.com/office/powerpoint/2010/main" val="149784396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175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10082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983636"/>
            <a:ext cx="4040188" cy="264697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610082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1983637"/>
            <a:ext cx="4041775" cy="264697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#devconnections  </a:t>
            </a:r>
          </a:p>
        </p:txBody>
      </p:sp>
    </p:spTree>
    <p:extLst>
      <p:ext uri="{BB962C8B-B14F-4D97-AF65-F5344CB8AC3E}">
        <p14:creationId xmlns:p14="http://schemas.microsoft.com/office/powerpoint/2010/main" val="226882765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1986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#devconnections  </a:t>
            </a:r>
          </a:p>
        </p:txBody>
      </p:sp>
    </p:spTree>
    <p:extLst>
      <p:ext uri="{BB962C8B-B14F-4D97-AF65-F5344CB8AC3E}">
        <p14:creationId xmlns:p14="http://schemas.microsoft.com/office/powerpoint/2010/main" val="2101832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" t="-203" r="-107" b="9231"/>
          <a:stretch/>
        </p:blipFill>
        <p:spPr>
          <a:xfrm>
            <a:off x="4572001" y="1771651"/>
            <a:ext cx="4902199" cy="33401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4" name="Rectangle 3"/>
          <p:cNvSpPr/>
          <p:nvPr/>
        </p:nvSpPr>
        <p:spPr bwMode="auto">
          <a:xfrm>
            <a:off x="0" y="4629151"/>
            <a:ext cx="9144000" cy="520313"/>
          </a:xfrm>
          <a:prstGeom prst="rect">
            <a:avLst/>
          </a:prstGeom>
          <a:blipFill>
            <a:blip r:embed="rId3" cstate="print"/>
            <a:srcRect/>
            <a:stretch>
              <a:fillRect t="-100000"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000" dirty="0">
              <a:latin typeface="Cambria" pitchFamily="18" charset="0"/>
              <a:cs typeface="+mn-cs"/>
            </a:endParaRP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4402138" y="4913710"/>
            <a:ext cx="3674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261EC2C-A78A-4E63-8952-DC8B66DB96A4}" type="slidenum">
              <a:rPr lang="en-US" altLang="en-US" sz="1200">
                <a:latin typeface="Calibri" pitchFamily="34" charset="0"/>
              </a:rPr>
              <a:pPr/>
              <a:t>‹#›</a:t>
            </a:fld>
            <a:endParaRPr lang="en-US" altLang="en-US" sz="1400">
              <a:latin typeface="Calibri" pitchFamily="34" charset="0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6477000" y="4866085"/>
            <a:ext cx="2667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en-US" altLang="en-US" sz="900">
                <a:latin typeface="Calibri" pitchFamily="34" charset="0"/>
                <a:cs typeface="Mangal" pitchFamily="18" charset="0"/>
              </a:rPr>
              <a:t>© SQLintersection. All rights reserved.</a:t>
            </a:r>
          </a:p>
          <a:p>
            <a:pPr algn="r"/>
            <a:r>
              <a:rPr lang="en-US" altLang="en-US" sz="900" u="sng">
                <a:latin typeface="Calibri" pitchFamily="34" charset="0"/>
                <a:cs typeface="Mangal" pitchFamily="18" charset="0"/>
              </a:rPr>
              <a:t>http://www.SQLintersection.com 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4457701"/>
            <a:ext cx="2090738" cy="592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#devconnections  </a:t>
            </a:r>
          </a:p>
        </p:txBody>
      </p:sp>
    </p:spTree>
    <p:extLst>
      <p:ext uri="{BB962C8B-B14F-4D97-AF65-F5344CB8AC3E}">
        <p14:creationId xmlns:p14="http://schemas.microsoft.com/office/powerpoint/2010/main" val="397015067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449016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449013"/>
            <a:ext cx="5111750" cy="414521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320551"/>
            <a:ext cx="3008313" cy="3273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#devconnections  </a:t>
            </a:r>
          </a:p>
        </p:txBody>
      </p:sp>
    </p:spTree>
    <p:extLst>
      <p:ext uri="{BB962C8B-B14F-4D97-AF65-F5344CB8AC3E}">
        <p14:creationId xmlns:p14="http://schemas.microsoft.com/office/powerpoint/2010/main" val="408189216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1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#</a:t>
            </a:r>
            <a:r>
              <a:rPr lang="en-US" err="1"/>
              <a:t>devconnections</a:t>
            </a:r>
            <a:r>
              <a:rPr lang="en-US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5126254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66471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82504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5492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47682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68"/>
          <a:stretch/>
        </p:blipFill>
        <p:spPr>
          <a:xfrm>
            <a:off x="0" y="4098636"/>
            <a:ext cx="9144000" cy="1052484"/>
          </a:xfrm>
          <a:prstGeom prst="rect">
            <a:avLst/>
          </a:prstGeom>
        </p:spPr>
      </p:pic>
      <p:pic>
        <p:nvPicPr>
          <p:cNvPr id="2" name="Picture 1" descr="PASS2014_right_align_RG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5" y="341540"/>
            <a:ext cx="2401457" cy="2669942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3775364" y="2455629"/>
            <a:ext cx="5125220" cy="7066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4000" b="0" dirty="0">
                <a:solidFill>
                  <a:schemeClr val="tx2"/>
                </a:solidFill>
                <a:latin typeface="+mj-lt"/>
                <a:cs typeface="Segoe UI Light"/>
              </a:defRPr>
            </a:lvl1pPr>
          </a:lstStyle>
          <a:p>
            <a:pPr marL="0" lvl="0"/>
            <a:r>
              <a:rPr lang="en-CA" dirty="0" smtClean="0"/>
              <a:t>Session Title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75695" y="3159156"/>
            <a:ext cx="5126002" cy="4537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1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 smtClean="0"/>
              <a:t>Subtitle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158" y="4497133"/>
            <a:ext cx="3318561" cy="564697"/>
          </a:xfrm>
          <a:prstGeom prst="rect">
            <a:avLst/>
          </a:prstGeom>
        </p:spPr>
      </p:pic>
      <p:pic>
        <p:nvPicPr>
          <p:cNvPr id="8" name="Picture 7" descr="PASS_Logo_whit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492" y="4608732"/>
            <a:ext cx="428460" cy="34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75916"/>
      </p:ext>
    </p:extLst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634" y="5005264"/>
            <a:ext cx="495344" cy="146013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algn="l">
              <a:defRPr sz="800" b="0">
                <a:solidFill>
                  <a:schemeClr val="bg1"/>
                </a:solidFill>
              </a:defRPr>
            </a:lvl1pPr>
          </a:lstStyle>
          <a:p>
            <a:fld id="{0500320E-C883-4D07-9094-93BC0AC3C6BD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52438" y="1385455"/>
            <a:ext cx="8242300" cy="3232727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4700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634" y="5005264"/>
            <a:ext cx="495344" cy="146013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algn="l">
              <a:defRPr sz="800" b="0">
                <a:solidFill>
                  <a:schemeClr val="bg1"/>
                </a:solidFill>
              </a:defRPr>
            </a:lvl1pPr>
          </a:lstStyle>
          <a:p>
            <a:fld id="{D372AB51-BDCC-4F95-83CF-1CBB2D34E9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34634" y="1362387"/>
            <a:ext cx="8229600" cy="31509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>
                <a:solidFill>
                  <a:srgbClr val="0084CC"/>
                </a:solidFill>
                <a:latin typeface="+mn-lt"/>
              </a:defRPr>
            </a:lvl1pPr>
            <a:lvl2pPr marL="342900" indent="-342900">
              <a:buClr>
                <a:schemeClr val="accent4"/>
              </a:buClr>
              <a:buFont typeface="Arial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638175" indent="-342900">
              <a:buClr>
                <a:schemeClr val="accent4"/>
              </a:buClr>
              <a:buFont typeface="Arial"/>
              <a:buChar char="•"/>
              <a:defRPr sz="1800" b="0">
                <a:solidFill>
                  <a:srgbClr val="0084CC"/>
                </a:solidFill>
                <a:latin typeface="+mn-lt"/>
              </a:defRPr>
            </a:lvl3pPr>
            <a:lvl4pPr marL="922338" indent="-342900">
              <a:buClr>
                <a:schemeClr val="accent4"/>
              </a:buClr>
              <a:buFont typeface="Arial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1189038" indent="-342900">
              <a:buClr>
                <a:schemeClr val="accent4"/>
              </a:buClr>
              <a:buFont typeface="Arial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marL="295275" lvl="2" indent="-295275">
              <a:buNone/>
            </a:pPr>
            <a:r>
              <a:rPr lang="en-US" sz="2400" dirty="0" smtClean="0">
                <a:solidFill>
                  <a:schemeClr val="accent4"/>
                </a:solidFill>
              </a:rPr>
              <a:t>Heading One Style </a:t>
            </a:r>
          </a:p>
          <a:p>
            <a:pPr marL="295275" lvl="2" indent="-295275">
              <a:buNone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Body content, 18pt Segoe UI (gray)</a:t>
            </a:r>
          </a:p>
          <a:p>
            <a:pPr marL="295275" lvl="2" indent="-295275">
              <a:buNone/>
            </a:pP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95275" lvl="2" indent="-295275">
              <a:buNone/>
            </a:pPr>
            <a:r>
              <a:rPr lang="en-US" sz="2000" dirty="0" smtClean="0">
                <a:solidFill>
                  <a:schemeClr val="accent6"/>
                </a:solidFill>
              </a:rPr>
              <a:t>Heading Two Style</a:t>
            </a:r>
          </a:p>
          <a:p>
            <a:pPr marL="295275" lvl="2" indent="-295275">
              <a:buNone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Body content, 18pt Segoe UI (gray)</a:t>
            </a:r>
          </a:p>
          <a:p>
            <a:pPr marL="295275" lvl="2" indent="-295275">
              <a:buNone/>
            </a:pPr>
            <a:endParaRPr lang="en-US" sz="2000" dirty="0" smtClean="0">
              <a:solidFill>
                <a:schemeClr val="accent3"/>
              </a:solidFill>
            </a:endParaRPr>
          </a:p>
          <a:p>
            <a:pPr marL="295275" lvl="2" indent="-295275"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HEADING THREE STYLE</a:t>
            </a:r>
          </a:p>
          <a:p>
            <a:pPr marL="295275" lvl="2" indent="-295275">
              <a:buNone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Body content, 18pt Segoe UI (gray)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418415"/>
      </p:ext>
    </p:extLst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53729"/>
            <a:ext cx="4038600" cy="3011738"/>
          </a:xfrm>
          <a:prstGeom prst="rect">
            <a:avLst/>
          </a:prstGeom>
        </p:spPr>
        <p:txBody>
          <a:bodyPr>
            <a:normAutofit/>
          </a:bodyPr>
          <a:lstStyle>
            <a:lvl1pPr marL="169863" indent="-169863">
              <a:spcAft>
                <a:spcPts val="600"/>
              </a:spcAft>
              <a:buClr>
                <a:schemeClr val="accent4"/>
              </a:buClr>
              <a:buFont typeface="Arial"/>
              <a:buChar char="•"/>
              <a:defRPr sz="1800">
                <a:solidFill>
                  <a:srgbClr val="595959"/>
                </a:solidFill>
                <a:latin typeface="+mn-lt"/>
                <a:cs typeface="Segoe"/>
              </a:defRPr>
            </a:lvl1pPr>
            <a:lvl2pPr marL="169863" indent="-169863">
              <a:spcAft>
                <a:spcPts val="600"/>
              </a:spcAft>
              <a:buClr>
                <a:schemeClr val="accent4"/>
              </a:buClr>
              <a:buFont typeface="Arial"/>
              <a:buChar char="•"/>
              <a:defRPr sz="1800">
                <a:solidFill>
                  <a:srgbClr val="595959"/>
                </a:solidFill>
                <a:latin typeface="+mn-lt"/>
                <a:cs typeface="Segoe"/>
              </a:defRPr>
            </a:lvl2pPr>
            <a:lvl3pPr marL="169863" indent="-169863">
              <a:spcAft>
                <a:spcPts val="600"/>
              </a:spcAft>
              <a:buClr>
                <a:schemeClr val="accent4"/>
              </a:buClr>
              <a:buFont typeface="Arial"/>
              <a:buChar char="•"/>
              <a:defRPr sz="1800">
                <a:solidFill>
                  <a:srgbClr val="595959"/>
                </a:solidFill>
                <a:latin typeface="+mn-lt"/>
                <a:cs typeface="Segoe"/>
              </a:defRPr>
            </a:lvl3pPr>
            <a:lvl4pPr marL="169863" indent="-169863">
              <a:spcAft>
                <a:spcPts val="600"/>
              </a:spcAft>
              <a:buClr>
                <a:schemeClr val="accent4"/>
              </a:buClr>
              <a:buFont typeface="Arial"/>
              <a:buChar char="•"/>
              <a:defRPr sz="1800">
                <a:solidFill>
                  <a:srgbClr val="595959"/>
                </a:solidFill>
                <a:latin typeface="+mn-lt"/>
                <a:cs typeface="Segoe"/>
              </a:defRPr>
            </a:lvl4pPr>
            <a:lvl5pPr marL="169863" indent="-169863">
              <a:spcAft>
                <a:spcPts val="600"/>
              </a:spcAft>
              <a:buClr>
                <a:schemeClr val="accent4"/>
              </a:buClr>
              <a:buFont typeface="Arial"/>
              <a:buChar char="•"/>
              <a:defRPr sz="1800">
                <a:solidFill>
                  <a:srgbClr val="595959"/>
                </a:solidFill>
                <a:latin typeface="+mn-lt"/>
                <a:cs typeface="Segoe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51766" y="1376479"/>
            <a:ext cx="4040859" cy="3071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636995" y="1376479"/>
            <a:ext cx="4040859" cy="3071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2"/>
          </p:nvPr>
        </p:nvSpPr>
        <p:spPr>
          <a:xfrm>
            <a:off x="4638431" y="1753729"/>
            <a:ext cx="4038600" cy="3011738"/>
          </a:xfrm>
          <a:prstGeom prst="rect">
            <a:avLst/>
          </a:prstGeom>
        </p:spPr>
        <p:txBody>
          <a:bodyPr>
            <a:normAutofit/>
          </a:bodyPr>
          <a:lstStyle>
            <a:lvl1pPr marL="169863" indent="-169863">
              <a:spcAft>
                <a:spcPts val="600"/>
              </a:spcAft>
              <a:buClr>
                <a:schemeClr val="accent4"/>
              </a:buClr>
              <a:buFont typeface="Arial"/>
              <a:buChar char="•"/>
              <a:defRPr sz="1800">
                <a:solidFill>
                  <a:srgbClr val="595959"/>
                </a:solidFill>
                <a:latin typeface="+mn-lt"/>
                <a:cs typeface="Segoe"/>
              </a:defRPr>
            </a:lvl1pPr>
            <a:lvl2pPr marL="169863" indent="-169863">
              <a:spcAft>
                <a:spcPts val="600"/>
              </a:spcAft>
              <a:buClr>
                <a:schemeClr val="accent4"/>
              </a:buClr>
              <a:buFont typeface="Arial"/>
              <a:buChar char="•"/>
              <a:defRPr sz="1800">
                <a:solidFill>
                  <a:srgbClr val="595959"/>
                </a:solidFill>
                <a:latin typeface="+mn-lt"/>
                <a:cs typeface="Segoe"/>
              </a:defRPr>
            </a:lvl2pPr>
            <a:lvl3pPr marL="169863" indent="-169863">
              <a:spcAft>
                <a:spcPts val="600"/>
              </a:spcAft>
              <a:buClr>
                <a:schemeClr val="accent4"/>
              </a:buClr>
              <a:buFont typeface="Arial"/>
              <a:buChar char="•"/>
              <a:defRPr sz="1800">
                <a:solidFill>
                  <a:srgbClr val="595959"/>
                </a:solidFill>
                <a:latin typeface="+mn-lt"/>
                <a:cs typeface="Segoe"/>
              </a:defRPr>
            </a:lvl3pPr>
            <a:lvl4pPr marL="169863" indent="-169863">
              <a:spcAft>
                <a:spcPts val="600"/>
              </a:spcAft>
              <a:buClr>
                <a:schemeClr val="accent4"/>
              </a:buClr>
              <a:buFont typeface="Arial"/>
              <a:buChar char="•"/>
              <a:defRPr sz="1800">
                <a:solidFill>
                  <a:srgbClr val="595959"/>
                </a:solidFill>
                <a:latin typeface="+mn-lt"/>
                <a:cs typeface="Segoe"/>
              </a:defRPr>
            </a:lvl4pPr>
            <a:lvl5pPr marL="169863" indent="-169863">
              <a:spcAft>
                <a:spcPts val="600"/>
              </a:spcAft>
              <a:buClr>
                <a:schemeClr val="accent4"/>
              </a:buClr>
              <a:buFont typeface="Arial"/>
              <a:buChar char="•"/>
              <a:defRPr sz="1800">
                <a:solidFill>
                  <a:srgbClr val="595959"/>
                </a:solidFill>
                <a:latin typeface="+mn-lt"/>
                <a:cs typeface="Segoe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634" y="5005264"/>
            <a:ext cx="495344" cy="146013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algn="l">
              <a:defRPr sz="800" b="0">
                <a:solidFill>
                  <a:schemeClr val="bg1"/>
                </a:solidFill>
              </a:defRPr>
            </a:lvl1pPr>
          </a:lstStyle>
          <a:p>
            <a:fld id="{D372AB51-BDCC-4F95-83CF-1CBB2D34E9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136647"/>
      </p:ext>
    </p:extLst>
  </p:cSld>
  <p:clrMapOvr>
    <a:masterClrMapping/>
  </p:clrMapOvr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634" y="5005264"/>
            <a:ext cx="495344" cy="146013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algn="l">
              <a:defRPr sz="800" b="0">
                <a:solidFill>
                  <a:schemeClr val="bg1"/>
                </a:solidFill>
              </a:defRPr>
            </a:lvl1pPr>
          </a:lstStyle>
          <a:p>
            <a:fld id="{D372AB51-BDCC-4F95-83CF-1CBB2D34E9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18415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" t="-203" r="-107" b="9231"/>
          <a:stretch/>
        </p:blipFill>
        <p:spPr>
          <a:xfrm>
            <a:off x="4572001" y="1771651"/>
            <a:ext cx="4902199" cy="33401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80035"/>
            <a:ext cx="7772400" cy="1125140"/>
          </a:xfrm>
        </p:spPr>
        <p:txBody>
          <a:bodyPr anchor="b"/>
          <a:lstStyle>
            <a:lvl1pPr marL="0" indent="0">
              <a:buNone/>
              <a:defRPr sz="2000" i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3371850"/>
            <a:ext cx="7772400" cy="5715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825534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34634" y="1427382"/>
            <a:ext cx="8229600" cy="32851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  <a:cs typeface="Consolas"/>
              </a:defRPr>
            </a:lvl2pPr>
            <a:lvl3pPr marL="295275" indent="0">
              <a:buClr>
                <a:schemeClr val="accent3"/>
              </a:buClr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  <a:cs typeface="Consolas"/>
              </a:defRPr>
            </a:lvl3pPr>
            <a:lvl4pPr marL="579438" indent="0">
              <a:buClr>
                <a:schemeClr val="accent3"/>
              </a:buClr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  <a:cs typeface="Consolas"/>
              </a:defRPr>
            </a:lvl4pPr>
            <a:lvl5pPr marL="846138" indent="0">
              <a:buClr>
                <a:schemeClr val="accent3"/>
              </a:buClr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20" b="16463"/>
          <a:stretch/>
        </p:blipFill>
        <p:spPr>
          <a:xfrm flipV="1">
            <a:off x="-1" y="4895272"/>
            <a:ext cx="9144001" cy="10391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8300" y="4794037"/>
            <a:ext cx="413511" cy="3494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PASS_Logo_gray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02" y="4891295"/>
            <a:ext cx="278306" cy="22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499606"/>
      </p:ext>
    </p:extLst>
  </p:cSld>
  <p:clrMapOvr>
    <a:masterClrMapping/>
  </p:clrMapOvr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68"/>
          <a:stretch/>
        </p:blipFill>
        <p:spPr>
          <a:xfrm>
            <a:off x="0" y="4098636"/>
            <a:ext cx="9144000" cy="105248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685153" y="2393423"/>
            <a:ext cx="5374084" cy="7066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5400" b="0" dirty="0">
                <a:solidFill>
                  <a:schemeClr val="tx2"/>
                </a:solidFill>
                <a:latin typeface="+mj-lt"/>
                <a:cs typeface="Segoe UI Light"/>
              </a:defRPr>
            </a:lvl1pPr>
          </a:lstStyle>
          <a:p>
            <a:pPr marL="0" lvl="0"/>
            <a:r>
              <a:rPr lang="en-CA" dirty="0" smtClean="0"/>
              <a:t>Session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4332" y="3096950"/>
            <a:ext cx="5374905" cy="4537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2400" dirty="0">
                <a:solidFill>
                  <a:schemeClr val="accent1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 smtClean="0"/>
              <a:t>Subtitle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158" y="4497133"/>
            <a:ext cx="3318561" cy="564697"/>
          </a:xfrm>
          <a:prstGeom prst="rect">
            <a:avLst/>
          </a:prstGeom>
        </p:spPr>
      </p:pic>
      <p:pic>
        <p:nvPicPr>
          <p:cNvPr id="11" name="Picture 10" descr="PASS_Logo_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492" y="4608732"/>
            <a:ext cx="428460" cy="34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09937"/>
      </p:ext>
    </p:extLst>
  </p:cSld>
  <p:clrMapOvr>
    <a:masterClrMapping/>
  </p:clrMapOvr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406D9BD-8CBD-4D84-AB6C-F4BDBE4F31E6}" type="datetimeFigureOut">
              <a:rPr lang="en-US" smtClean="0"/>
              <a:t>9/12/2014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0" y="4746625"/>
            <a:ext cx="5811838" cy="2730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500320E-C883-4D07-9094-93BC0AC3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06310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</p:spPr>
        <p:txBody>
          <a:bodyPr rtlCol="0"/>
          <a:lstStyle>
            <a:lvl1pPr marL="0" indent="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lang="en-US" sz="2800" b="1" dirty="0">
                <a:solidFill>
                  <a:schemeClr val="tx2"/>
                </a:solidFill>
                <a:latin typeface="+mj-lt"/>
                <a:ea typeface="+mj-ea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Calibri Light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110531"/>
      </p:ext>
    </p:extLst>
  </p:cSld>
  <p:clrMapOvr>
    <a:masterClrMapping/>
  </p:clrMapOvr>
  <p:transition>
    <p:fade/>
  </p:transition>
  <p:hf sldNum="0"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" t="-203" r="-107" b="9231"/>
          <a:stretch/>
        </p:blipFill>
        <p:spPr>
          <a:xfrm>
            <a:off x="4572001" y="1771651"/>
            <a:ext cx="4902199" cy="33401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80035"/>
            <a:ext cx="7772400" cy="1125140"/>
          </a:xfrm>
        </p:spPr>
        <p:txBody>
          <a:bodyPr anchor="b"/>
          <a:lstStyle>
            <a:lvl1pPr marL="0" indent="0">
              <a:buNone/>
              <a:defRPr sz="2000" i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3371850"/>
            <a:ext cx="7772400" cy="5715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374886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4629151"/>
            <a:ext cx="9144000" cy="520313"/>
          </a:xfrm>
          <a:prstGeom prst="rect">
            <a:avLst/>
          </a:prstGeom>
          <a:blipFill>
            <a:blip r:embed="rId2" cstate="print"/>
            <a:srcRect/>
            <a:stretch>
              <a:fillRect t="-100000"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000" dirty="0">
              <a:latin typeface="Cambria" pitchFamily="18" charset="0"/>
              <a:cs typeface="+mn-cs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402138" y="4913710"/>
            <a:ext cx="3674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1639A20-FF6A-4E91-A814-052130E3783A}" type="slidenum">
              <a:rPr lang="en-US" altLang="en-US" sz="1200">
                <a:latin typeface="Calibri" pitchFamily="34" charset="0"/>
              </a:rPr>
              <a:pPr/>
              <a:t>‹#›</a:t>
            </a:fld>
            <a:endParaRPr lang="en-US" altLang="en-US" sz="1400">
              <a:latin typeface="Calibri" pitchFamily="34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477000" y="4866085"/>
            <a:ext cx="2667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en-US" altLang="en-US" sz="900">
                <a:latin typeface="Calibri" pitchFamily="34" charset="0"/>
                <a:cs typeface="Mangal" pitchFamily="18" charset="0"/>
              </a:rPr>
              <a:t>© SQLintersection. All rights reserved.</a:t>
            </a:r>
          </a:p>
          <a:p>
            <a:pPr algn="r"/>
            <a:r>
              <a:rPr lang="en-US" altLang="en-US" sz="900" u="sng">
                <a:latin typeface="Calibri" pitchFamily="34" charset="0"/>
                <a:cs typeface="Mangal" pitchFamily="18" charset="0"/>
              </a:rPr>
              <a:t>http://www.SQLintersection.com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4457701"/>
            <a:ext cx="2090738" cy="592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2800" b="1" dirty="0">
                <a:solidFill>
                  <a:schemeClr val="tx2"/>
                </a:solidFill>
                <a:latin typeface="+mj-lt"/>
                <a:ea typeface="+mj-ea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014" y="1038225"/>
            <a:ext cx="8455025" cy="3780234"/>
          </a:xfrm>
        </p:spPr>
        <p:txBody>
          <a:bodyPr/>
          <a:lstStyle>
            <a:lvl5pPr>
              <a:defRPr/>
            </a:lvl5pPr>
            <a:lvl6pPr>
              <a:defRPr sz="1200">
                <a:latin typeface="+mj-lt"/>
              </a:defRPr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597635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1485901"/>
            <a:ext cx="9144000" cy="520313"/>
          </a:xfrm>
          <a:prstGeom prst="rect">
            <a:avLst/>
          </a:prstGeom>
          <a:blipFill>
            <a:blip r:embed="rId2" cstate="print"/>
            <a:srcRect/>
            <a:stretch>
              <a:fillRect t="-100000"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000" dirty="0">
              <a:latin typeface="Cambria" pitchFamily="18" charset="0"/>
              <a:cs typeface="+mn-cs"/>
            </a:endParaRPr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139" y="3714750"/>
            <a:ext cx="3697287" cy="1048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457200" y="1493044"/>
            <a:ext cx="8229600" cy="5715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0" y="2628900"/>
            <a:ext cx="8229600" cy="1428750"/>
          </a:xfrm>
        </p:spPr>
        <p:txBody>
          <a:bodyPr rtlCol="0"/>
          <a:lstStyle>
            <a:lvl1pPr marL="0" indent="0">
              <a:buClrTx/>
              <a:buFont typeface="Wingdings" pitchFamily="2" charset="2"/>
              <a:buNone/>
              <a:defRPr sz="2000" b="0">
                <a:latin typeface="Calibri" pitchFamily="34" charset="0"/>
              </a:defRPr>
            </a:lvl1pPr>
            <a:lvl2pPr marL="457200" indent="0">
              <a:buClrTx/>
              <a:buFont typeface="Wingdings" pitchFamily="2" charset="2"/>
              <a:buNone/>
              <a:defRPr sz="1800" b="0">
                <a:latin typeface="Calibri Light" pitchFamily="34" charset="0"/>
              </a:defRPr>
            </a:lvl2pPr>
            <a:lvl3pPr marL="914400" indent="0">
              <a:buClrTx/>
              <a:buFont typeface="Wingdings" pitchFamily="2" charset="2"/>
              <a:buNone/>
              <a:defRPr sz="1600" b="0">
                <a:latin typeface="Myriad Pro" pitchFamily="34" charset="0"/>
              </a:defRPr>
            </a:lvl3pPr>
            <a:lvl4pPr marL="1371600" indent="0">
              <a:buClrTx/>
              <a:buFont typeface="Wingdings" pitchFamily="2" charset="2"/>
              <a:buNone/>
              <a:defRPr sz="1400" b="0">
                <a:latin typeface="Myriad Pro" pitchFamily="34" charset="0"/>
              </a:defRPr>
            </a:lvl4pPr>
            <a:lvl5pPr marL="1828800" indent="0">
              <a:buClrTx/>
              <a:buFont typeface="Wingdings" pitchFamily="2" charset="2"/>
              <a:buNone/>
              <a:defRPr sz="1200" b="0">
                <a:latin typeface="Myriad Pro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994982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17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35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34" Type="http://schemas.openxmlformats.org/officeDocument/2006/relationships/slideLayout" Target="../slideLayouts/slideLayout43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41.xml"/><Relationship Id="rId37" Type="http://schemas.openxmlformats.org/officeDocument/2006/relationships/image" Target="../media/image5.png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32.xml"/><Relationship Id="rId28" Type="http://schemas.openxmlformats.org/officeDocument/2006/relationships/slideLayout" Target="../slideLayouts/slideLayout37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40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Relationship Id="rId27" Type="http://schemas.openxmlformats.org/officeDocument/2006/relationships/slideLayout" Target="../slideLayouts/slideLayout36.xml"/><Relationship Id="rId30" Type="http://schemas.openxmlformats.org/officeDocument/2006/relationships/slideLayout" Target="../slideLayouts/slideLayout39.xml"/><Relationship Id="rId35" Type="http://schemas.openxmlformats.org/officeDocument/2006/relationships/slideLayout" Target="../slideLayouts/slideLayout4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48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26" Type="http://schemas.openxmlformats.org/officeDocument/2006/relationships/slideLayout" Target="../slideLayouts/slideLayout80.xml"/><Relationship Id="rId39" Type="http://schemas.openxmlformats.org/officeDocument/2006/relationships/image" Target="../media/image10.png"/><Relationship Id="rId3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75.xml"/><Relationship Id="rId34" Type="http://schemas.openxmlformats.org/officeDocument/2006/relationships/slideLayout" Target="../slideLayouts/slideLayout88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9.xml"/><Relationship Id="rId33" Type="http://schemas.openxmlformats.org/officeDocument/2006/relationships/slideLayout" Target="../slideLayouts/slideLayout87.xml"/><Relationship Id="rId38" Type="http://schemas.openxmlformats.org/officeDocument/2006/relationships/image" Target="../media/image9.jpg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74.xml"/><Relationship Id="rId29" Type="http://schemas.openxmlformats.org/officeDocument/2006/relationships/slideLayout" Target="../slideLayouts/slideLayout83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78.xml"/><Relationship Id="rId32" Type="http://schemas.openxmlformats.org/officeDocument/2006/relationships/slideLayout" Target="../slideLayouts/slideLayout86.xml"/><Relationship Id="rId37" Type="http://schemas.openxmlformats.org/officeDocument/2006/relationships/theme" Target="../theme/theme5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77.xml"/><Relationship Id="rId28" Type="http://schemas.openxmlformats.org/officeDocument/2006/relationships/slideLayout" Target="../slideLayouts/slideLayout82.xml"/><Relationship Id="rId36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73.xml"/><Relationship Id="rId31" Type="http://schemas.openxmlformats.org/officeDocument/2006/relationships/slideLayout" Target="../slideLayouts/slideLayout85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6.xml"/><Relationship Id="rId27" Type="http://schemas.openxmlformats.org/officeDocument/2006/relationships/slideLayout" Target="../slideLayouts/slideLayout81.xml"/><Relationship Id="rId30" Type="http://schemas.openxmlformats.org/officeDocument/2006/relationships/slideLayout" Target="../slideLayouts/slideLayout84.xml"/><Relationship Id="rId35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10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28700"/>
            <a:ext cx="8229600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7" name="Title Placeholder 1026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-13873163" rtl="0" eaLnBrk="1" fontAlgn="base" hangingPunct="1">
        <a:spcBef>
          <a:spcPct val="0"/>
        </a:spcBef>
        <a:spcAft>
          <a:spcPct val="0"/>
        </a:spcAft>
        <a:defRPr lang="en-US" sz="2800" b="1" dirty="0">
          <a:solidFill>
            <a:schemeClr val="tx2"/>
          </a:solidFill>
          <a:latin typeface="+mj-lt"/>
          <a:ea typeface="+mj-ea"/>
          <a:cs typeface="Segoe UI" pitchFamily="34" charset="0"/>
        </a:defRPr>
      </a:lvl1pPr>
      <a:lvl2pPr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alibri" pitchFamily="34" charset="0"/>
          <a:cs typeface="Segoe UI" pitchFamily="34" charset="0"/>
        </a:defRPr>
      </a:lvl2pPr>
      <a:lvl3pPr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alibri" pitchFamily="34" charset="0"/>
          <a:cs typeface="Segoe UI" pitchFamily="34" charset="0"/>
        </a:defRPr>
      </a:lvl3pPr>
      <a:lvl4pPr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alibri" pitchFamily="34" charset="0"/>
          <a:cs typeface="Segoe UI" pitchFamily="34" charset="0"/>
        </a:defRPr>
      </a:lvl4pPr>
      <a:lvl5pPr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alibri" pitchFamily="34" charset="0"/>
          <a:cs typeface="Segoe UI" pitchFamily="34" charset="0"/>
        </a:defRPr>
      </a:lvl5pPr>
      <a:lvl6pPr marL="4572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6pPr>
      <a:lvl7pPr marL="9144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7pPr>
      <a:lvl8pPr marL="13716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8pPr>
      <a:lvl9pPr marL="18288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9pPr>
    </p:titleStyle>
    <p:bodyStyle>
      <a:lvl1pPr marL="342900" indent="-342900" algn="l" defTabSz="-13873163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000" b="1">
          <a:solidFill>
            <a:schemeClr val="tx1"/>
          </a:solidFill>
          <a:latin typeface="Calibri" pitchFamily="34" charset="0"/>
          <a:ea typeface="+mn-ea"/>
          <a:cs typeface="Segoe UI" pitchFamily="34" charset="0"/>
        </a:defRPr>
      </a:lvl1pPr>
      <a:lvl2pPr marL="742950" indent="-28575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>
          <a:solidFill>
            <a:schemeClr val="tx1"/>
          </a:solidFill>
          <a:latin typeface="Calibri Light" pitchFamily="34" charset="0"/>
          <a:cs typeface="Segoe UI" pitchFamily="34" charset="0"/>
        </a:defRPr>
      </a:lvl2pPr>
      <a:lvl3pPr marL="11430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600">
          <a:solidFill>
            <a:schemeClr val="tx1"/>
          </a:solidFill>
          <a:latin typeface="Calibri Light" pitchFamily="34" charset="0"/>
          <a:cs typeface="Segoe UI" pitchFamily="34" charset="0"/>
        </a:defRPr>
      </a:lvl3pPr>
      <a:lvl4pPr marL="16002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400">
          <a:solidFill>
            <a:schemeClr val="tx1"/>
          </a:solidFill>
          <a:latin typeface="Calibri Light" pitchFamily="34" charset="0"/>
          <a:cs typeface="Segoe UI" pitchFamily="34" charset="0"/>
        </a:defRPr>
      </a:lvl4pPr>
      <a:lvl5pPr marL="20574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200">
          <a:solidFill>
            <a:schemeClr val="tx1"/>
          </a:solidFill>
          <a:latin typeface="Calibri Light" pitchFamily="34" charset="0"/>
          <a:cs typeface="Segoe UI" pitchFamily="34" charset="0"/>
        </a:defRPr>
      </a:lvl5pPr>
      <a:lvl6pPr marL="25146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6pPr>
      <a:lvl7pPr marL="29718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7pPr>
      <a:lvl8pPr marL="34290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8pPr>
      <a:lvl9pPr marL="38862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9pPr>
    </p:bodyStyle>
    <p:otherStyle>
      <a:lvl1pPr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1pPr>
      <a:lvl2pPr marL="4572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2pPr>
      <a:lvl3pPr marL="9144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3pPr>
      <a:lvl4pPr marL="13716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4pPr>
      <a:lvl5pPr marL="18288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5pPr>
      <a:lvl6pPr marL="22860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6pPr>
      <a:lvl7pPr marL="27432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7pPr>
      <a:lvl8pPr marL="32004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8pPr>
      <a:lvl9pPr marL="36576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 descr="ConnectionsBKGDs2.png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4746625"/>
            <a:ext cx="5811838" cy="27305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#</a:t>
            </a:r>
            <a:r>
              <a:rPr lang="en-US" err="1"/>
              <a:t>devconnections</a:t>
            </a:r>
            <a:r>
              <a:rPr lang="en-US"/>
              <a:t> 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919" r:id="rId13"/>
    <p:sldLayoutId id="2147483920" r:id="rId14"/>
    <p:sldLayoutId id="2147483921" r:id="rId15"/>
    <p:sldLayoutId id="2147483922" r:id="rId16"/>
    <p:sldLayoutId id="2147483924" r:id="rId17"/>
    <p:sldLayoutId id="2147483925" r:id="rId18"/>
    <p:sldLayoutId id="2147483926" r:id="rId19"/>
    <p:sldLayoutId id="2147483927" r:id="rId20"/>
    <p:sldLayoutId id="2147483928" r:id="rId21"/>
    <p:sldLayoutId id="2147483929" r:id="rId22"/>
    <p:sldLayoutId id="2147483930" r:id="rId23"/>
    <p:sldLayoutId id="2147483931" r:id="rId24"/>
    <p:sldLayoutId id="2147483932" r:id="rId25"/>
    <p:sldLayoutId id="2147483933" r:id="rId26"/>
    <p:sldLayoutId id="2147483934" r:id="rId27"/>
    <p:sldLayoutId id="2147483935" r:id="rId28"/>
    <p:sldLayoutId id="2147483936" r:id="rId29"/>
    <p:sldLayoutId id="2147483937" r:id="rId30"/>
    <p:sldLayoutId id="2147483938" r:id="rId31"/>
    <p:sldLayoutId id="2147483939" r:id="rId32"/>
    <p:sldLayoutId id="2147483940" r:id="rId33"/>
    <p:sldLayoutId id="2147483943" r:id="rId34"/>
    <p:sldLayoutId id="2147483896" r:id="rId35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2E85BD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rgbClr val="2E85BD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itle Placeholder 1"/>
          <p:cNvSpPr>
            <a:spLocks noGrp="1"/>
          </p:cNvSpPr>
          <p:nvPr>
            <p:ph type="title"/>
          </p:nvPr>
        </p:nvSpPr>
        <p:spPr bwMode="auto">
          <a:xfrm>
            <a:off x="533400" y="3230563"/>
            <a:ext cx="65547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 smtClean="0"/>
          </a:p>
        </p:txBody>
      </p:sp>
      <p:sp>
        <p:nvSpPr>
          <p:cNvPr id="205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400050"/>
            <a:ext cx="6554788" cy="282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-112713"/>
            <a:ext cx="9144000" cy="454026"/>
          </a:xfrm>
          <a:prstGeom prst="rect">
            <a:avLst/>
          </a:prstGeom>
          <a:effectLst/>
        </p:spPr>
        <p:txBody>
          <a:bodyPr anchor="b"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0" kern="1200" cap="all">
                <a:ln w="3175" cmpd="sng">
                  <a:noFill/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defRPr/>
            </a:pPr>
            <a:r>
              <a:rPr lang="en-US" sz="1400" dirty="0" smtClean="0">
                <a:solidFill>
                  <a:schemeClr val="bg1"/>
                </a:solidFill>
                <a:effectLst/>
              </a:rPr>
              <a:t>Session Title</a:t>
            </a:r>
            <a:endParaRPr lang="en-US" sz="1400" dirty="0">
              <a:solidFill>
                <a:schemeClr val="bg1"/>
              </a:solidFill>
              <a:effectLst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4746625"/>
            <a:ext cx="5811838" cy="27305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#</a:t>
            </a:r>
            <a:r>
              <a:rPr lang="en-US" err="1"/>
              <a:t>devconnections</a:t>
            </a:r>
            <a:r>
              <a:rPr lang="en-US"/>
              <a:t> 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2E85BD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rgbClr val="2E85BD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7" descr="ConnectionsOnline_16-9-BKGD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-112713"/>
            <a:ext cx="9144000" cy="454026"/>
          </a:xfrm>
          <a:prstGeom prst="rect">
            <a:avLst/>
          </a:prstGeom>
          <a:effectLst/>
        </p:spPr>
        <p:txBody>
          <a:bodyPr anchor="b"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0" kern="1200" cap="all">
                <a:ln w="3175" cmpd="sng">
                  <a:noFill/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defRPr/>
            </a:pPr>
            <a:r>
              <a:rPr lang="en-US" sz="1400" dirty="0" smtClean="0">
                <a:solidFill>
                  <a:schemeClr val="bg1"/>
                </a:solidFill>
                <a:effectLst/>
              </a:rPr>
              <a:t>Session Title</a:t>
            </a:r>
            <a:endParaRPr lang="en-US" sz="1400" dirty="0">
              <a:solidFill>
                <a:schemeClr val="bg1"/>
              </a:solidFill>
              <a:effectLst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4746625"/>
            <a:ext cx="5811838" cy="27305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0" i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#devconnections  </a:t>
            </a:r>
          </a:p>
        </p:txBody>
      </p:sp>
      <p:pic>
        <p:nvPicPr>
          <p:cNvPr id="3077" name="Picture 1" descr="ConnectionsBKGDs3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Footer Placeholder 4"/>
          <p:cNvSpPr txBox="1">
            <a:spLocks/>
          </p:cNvSpPr>
          <p:nvPr/>
        </p:nvSpPr>
        <p:spPr>
          <a:xfrm>
            <a:off x="530225" y="4745038"/>
            <a:ext cx="5811838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b="1" dirty="0" smtClean="0"/>
              <a:t>#</a:t>
            </a:r>
            <a:r>
              <a:rPr lang="en-US" b="1" dirty="0" err="1" smtClean="0"/>
              <a:t>devconnections</a:t>
            </a:r>
            <a:r>
              <a:rPr lang="en-US" b="1" dirty="0" smtClean="0"/>
              <a:t>  </a:t>
            </a:r>
            <a:endParaRPr lang="en-US" b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4" r:id="rId1"/>
    <p:sldLayoutId id="2147483955" r:id="rId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2E85BD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2E85BD"/>
          </a:solidFill>
          <a:latin typeface="Century Gothic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rgbClr val="2E85BD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737373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20" b="16463"/>
          <a:stretch/>
        </p:blipFill>
        <p:spPr>
          <a:xfrm flipV="1">
            <a:off x="-1" y="4895272"/>
            <a:ext cx="9144001" cy="10391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8300" y="4794037"/>
            <a:ext cx="413511" cy="349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984177" y="436602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30908"/>
            <a:ext cx="8229600" cy="6129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Title Styling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57200" y="1130877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2" name="Picture 1" descr="PASS_Logo_gray.png"/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02" y="4891295"/>
            <a:ext cx="278306" cy="22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958" r:id="rId2"/>
    <p:sldLayoutId id="2147483959" r:id="rId3"/>
    <p:sldLayoutId id="2147483960" r:id="rId4"/>
    <p:sldLayoutId id="2147483961" r:id="rId5"/>
    <p:sldLayoutId id="2147483962" r:id="rId6"/>
    <p:sldLayoutId id="2147483963" r:id="rId7"/>
    <p:sldLayoutId id="2147483964" r:id="rId8"/>
    <p:sldLayoutId id="2147483965" r:id="rId9"/>
    <p:sldLayoutId id="2147483966" r:id="rId10"/>
    <p:sldLayoutId id="2147483967" r:id="rId11"/>
    <p:sldLayoutId id="2147483968" r:id="rId12"/>
    <p:sldLayoutId id="2147483969" r:id="rId13"/>
    <p:sldLayoutId id="2147483970" r:id="rId14"/>
    <p:sldLayoutId id="2147483971" r:id="rId15"/>
    <p:sldLayoutId id="2147483972" r:id="rId16"/>
    <p:sldLayoutId id="2147483974" r:id="rId17"/>
    <p:sldLayoutId id="2147483975" r:id="rId18"/>
    <p:sldLayoutId id="2147483976" r:id="rId19"/>
    <p:sldLayoutId id="2147483977" r:id="rId20"/>
    <p:sldLayoutId id="2147483978" r:id="rId21"/>
    <p:sldLayoutId id="2147483979" r:id="rId22"/>
    <p:sldLayoutId id="2147483980" r:id="rId23"/>
    <p:sldLayoutId id="2147483981" r:id="rId24"/>
    <p:sldLayoutId id="2147483982" r:id="rId25"/>
    <p:sldLayoutId id="2147483983" r:id="rId26"/>
    <p:sldLayoutId id="2147483984" r:id="rId27"/>
    <p:sldLayoutId id="2147483985" r:id="rId28"/>
    <p:sldLayoutId id="2147483986" r:id="rId29"/>
    <p:sldLayoutId id="2147483987" r:id="rId30"/>
    <p:sldLayoutId id="2147483988" r:id="rId31"/>
    <p:sldLayoutId id="2147483989" r:id="rId32"/>
    <p:sldLayoutId id="2147483990" r:id="rId33"/>
    <p:sldLayoutId id="2147483991" r:id="rId34"/>
    <p:sldLayoutId id="2147483992" r:id="rId35"/>
    <p:sldLayoutId id="2147483993" r:id="rId36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accent1"/>
          </a:solidFill>
          <a:effectLst/>
          <a:uLnTx/>
          <a:uFillTx/>
          <a:latin typeface="+mj-lt"/>
          <a:ea typeface="+mj-ea"/>
          <a:cs typeface="Segoe UI Light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lang="en-US" sz="2000" kern="1200" dirty="0" smtClean="0">
          <a:solidFill>
            <a:schemeClr val="tx1"/>
          </a:solidFill>
          <a:latin typeface="Century Gothic"/>
          <a:ea typeface="+mn-ea"/>
          <a:cs typeface="+mn-cs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lang="en-US" sz="1800" kern="1200" dirty="0" smtClean="0">
          <a:solidFill>
            <a:schemeClr val="tx1"/>
          </a:solidFill>
          <a:latin typeface="Century Gothic"/>
          <a:ea typeface="+mn-ea"/>
          <a:cs typeface="+mn-cs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lang="en-US" sz="1800" kern="1200" dirty="0" smtClean="0">
          <a:solidFill>
            <a:schemeClr val="tx1"/>
          </a:solidFill>
          <a:latin typeface="Century Gothic"/>
          <a:ea typeface="+mn-ea"/>
          <a:cs typeface="+mn-cs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lang="en-US" sz="1800" kern="1200" dirty="0">
          <a:solidFill>
            <a:schemeClr val="tx1"/>
          </a:solidFill>
          <a:latin typeface="Century Gothic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25.jpg"/><Relationship Id="rId5" Type="http://schemas.openxmlformats.org/officeDocument/2006/relationships/image" Target="../media/image22.jpg"/><Relationship Id="rId4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28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31.png"/><Relationship Id="rId4" Type="http://schemas.openxmlformats.org/officeDocument/2006/relationships/image" Target="../media/image28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8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9.xml"/><Relationship Id="rId5" Type="http://schemas.openxmlformats.org/officeDocument/2006/relationships/image" Target="../media/image31.png"/><Relationship Id="rId4" Type="http://schemas.openxmlformats.org/officeDocument/2006/relationships/image" Target="../media/image28.w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0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38.jpg"/><Relationship Id="rId7" Type="http://schemas.openxmlformats.org/officeDocument/2006/relationships/image" Target="../media/image4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way0utwest" TargetMode="External"/><Relationship Id="rId2" Type="http://schemas.openxmlformats.org/officeDocument/2006/relationships/hyperlink" Target="https://twitter.com/way0utwest" TargetMode="Externa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50.png"/><Relationship Id="rId5" Type="http://schemas.openxmlformats.org/officeDocument/2006/relationships/image" Target="../media/image49.jpg"/><Relationship Id="rId4" Type="http://schemas.openxmlformats.org/officeDocument/2006/relationships/hyperlink" Target="http://www.voiceofthedba.com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support.microsoft.com/kb/316898" TargetMode="External"/><Relationship Id="rId2" Type="http://schemas.openxmlformats.org/officeDocument/2006/relationships/hyperlink" Target="http://www.lmgtfy.com/?q=trusted+authority" TargetMode="External"/><Relationship Id="rId1" Type="http://schemas.openxmlformats.org/officeDocument/2006/relationships/slideLayout" Target="../slideLayouts/slideLayout63.xml"/><Relationship Id="rId5" Type="http://schemas.openxmlformats.org/officeDocument/2006/relationships/hyperlink" Target="http://security.stackexchange.com/questions/14334/when-is-it-appropriate-to-ssl-encrypt-database-connections" TargetMode="External"/><Relationship Id="rId4" Type="http://schemas.openxmlformats.org/officeDocument/2006/relationships/hyperlink" Target="http://eprint.iacr.org/2004/314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voiceofthedba.wordpress.com/tag/encryption/" TargetMode="External"/><Relationship Id="rId2" Type="http://schemas.openxmlformats.org/officeDocument/2006/relationships/hyperlink" Target="http://technet.microsoft.com/en-us/library/bb510663.aspx" TargetMode="External"/><Relationship Id="rId1" Type="http://schemas.openxmlformats.org/officeDocument/2006/relationships/slideLayout" Target="../slideLayouts/slideLayout63.xml"/><Relationship Id="rId6" Type="http://schemas.openxmlformats.org/officeDocument/2006/relationships/hyperlink" Target="http://cappris.inria.fr/wp-content/uploads/2013/04/Benjamin-Nguyen.pdf" TargetMode="External"/><Relationship Id="rId5" Type="http://schemas.openxmlformats.org/officeDocument/2006/relationships/hyperlink" Target="http://dpatrickcaldwell.blogspot.com/2010/10/sql-server-encrypted-columns.html" TargetMode="External"/><Relationship Id="rId4" Type="http://schemas.openxmlformats.org/officeDocument/2006/relationships/hyperlink" Target="http://wateroxconsulting.com/archives/category/sql/encryption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i.imgur.com/Y9FXFKQ.gif" TargetMode="External"/><Relationship Id="rId2" Type="http://schemas.openxmlformats.org/officeDocument/2006/relationships/hyperlink" Target="https://www.youtube.com/watch?v=sUtS52lqL5w" TargetMode="External"/><Relationship Id="rId1" Type="http://schemas.openxmlformats.org/officeDocument/2006/relationships/slideLayout" Target="../slideLayouts/slideLayout63.xml"/><Relationship Id="rId5" Type="http://schemas.openxmlformats.org/officeDocument/2006/relationships/hyperlink" Target="http://manuals.moodlerooms.com/download/attachments/2589228/TRTB_V1_help+ticket_2011020200.png?version=3&amp;modificationDate=1296693637000" TargetMode="External"/><Relationship Id="rId4" Type="http://schemas.openxmlformats.org/officeDocument/2006/relationships/hyperlink" Target="http://i.imgur.com/685Hq.jp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thefamilyjules.com/wp-content/uploads/2009/11/spilled-starbucks.jpg" TargetMode="External"/><Relationship Id="rId2" Type="http://schemas.openxmlformats.org/officeDocument/2006/relationships/hyperlink" Target="https://instoredoes.s3.amazonaws.com/images/blog/foam_thumb.jpg" TargetMode="External"/><Relationship Id="rId1" Type="http://schemas.openxmlformats.org/officeDocument/2006/relationships/slideLayout" Target="../slideLayouts/slideLayout63.xml"/><Relationship Id="rId6" Type="http://schemas.openxmlformats.org/officeDocument/2006/relationships/hyperlink" Target="http://www.sqlservercentral.com/columnists/mcoles/SQL2K5Enc.png" TargetMode="External"/><Relationship Id="rId5" Type="http://schemas.openxmlformats.org/officeDocument/2006/relationships/hyperlink" Target="http://i.technet.microsoft.com/cc434691.fig01(en-us).gif" TargetMode="External"/><Relationship Id="rId4" Type="http://schemas.openxmlformats.org/officeDocument/2006/relationships/hyperlink" Target="http://media02.hongkiat.com/iphonewp/iphone-wallpaper-by-2createmedia.jp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22.jpg"/><Relationship Id="rId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24.jpg"/><Relationship Id="rId5" Type="http://schemas.openxmlformats.org/officeDocument/2006/relationships/image" Target="../media/image22.jpg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 bwMode="auto">
          <a:xfrm>
            <a:off x="1371600" y="3028950"/>
            <a:ext cx="6400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r" defTabSz="-13873163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Calibri Light" pitchFamily="34" charset="0"/>
                <a:ea typeface="+mn-ea"/>
                <a:cs typeface="Segoe UI" pitchFamily="34" charset="0"/>
              </a:defRPr>
            </a:lvl1pPr>
            <a:lvl2pPr marL="742950" indent="-28575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o"/>
              <a:defRPr>
                <a:solidFill>
                  <a:schemeClr val="tx1"/>
                </a:solidFill>
                <a:latin typeface="Calibri Light" pitchFamily="34" charset="0"/>
                <a:cs typeface="Segoe UI" pitchFamily="34" charset="0"/>
              </a:defRPr>
            </a:lvl2pPr>
            <a:lvl3pPr marL="1143000" indent="-22860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Calibri Light" pitchFamily="34" charset="0"/>
                <a:cs typeface="Segoe UI" pitchFamily="34" charset="0"/>
              </a:defRPr>
            </a:lvl3pPr>
            <a:lvl4pPr marL="1600200" indent="-22860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o"/>
              <a:defRPr sz="1400">
                <a:solidFill>
                  <a:schemeClr val="tx1"/>
                </a:solidFill>
                <a:latin typeface="Calibri Light" pitchFamily="34" charset="0"/>
                <a:cs typeface="Segoe UI" pitchFamily="34" charset="0"/>
              </a:defRPr>
            </a:lvl4pPr>
            <a:lvl5pPr marL="2057400" indent="-22860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o"/>
              <a:defRPr sz="1200">
                <a:solidFill>
                  <a:schemeClr val="tx1"/>
                </a:solidFill>
                <a:latin typeface="Calibri Light" pitchFamily="34" charset="0"/>
                <a:cs typeface="Segoe UI" pitchFamily="34" charset="0"/>
              </a:defRPr>
            </a:lvl5pPr>
            <a:lvl6pPr marL="2514600" indent="-228600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Char char=""/>
              <a:defRPr sz="1400" b="1">
                <a:solidFill>
                  <a:schemeClr val="tx1">
                    <a:alpha val="100000"/>
                  </a:schemeClr>
                </a:solidFill>
                <a:latin typeface="+mn-lt"/>
              </a:defRPr>
            </a:lvl6pPr>
            <a:lvl7pPr marL="2971800" indent="-228600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Char char=""/>
              <a:defRPr sz="1400" b="1">
                <a:solidFill>
                  <a:schemeClr val="tx1">
                    <a:alpha val="100000"/>
                  </a:schemeClr>
                </a:solidFill>
                <a:latin typeface="+mn-lt"/>
              </a:defRPr>
            </a:lvl7pPr>
            <a:lvl8pPr marL="3429000" indent="-228600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Char char=""/>
              <a:defRPr sz="1400" b="1">
                <a:solidFill>
                  <a:schemeClr val="tx1">
                    <a:alpha val="100000"/>
                  </a:schemeClr>
                </a:solidFill>
                <a:latin typeface="+mn-lt"/>
              </a:defRPr>
            </a:lvl8pPr>
            <a:lvl9pPr marL="3886200" indent="-228600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Char char=""/>
              <a:defRPr sz="1400" b="1">
                <a:solidFill>
                  <a:schemeClr val="tx1">
                    <a:alpha val="100000"/>
                  </a:schemeClr>
                </a:solidFill>
                <a:latin typeface="+mn-lt"/>
              </a:defRPr>
            </a:lvl9pPr>
          </a:lstStyle>
          <a:p>
            <a:pPr algn="ctr"/>
            <a:r>
              <a:rPr lang="en-US" altLang="en-US" kern="0" dirty="0" smtClean="0"/>
              <a:t>Steve Jones</a:t>
            </a:r>
          </a:p>
          <a:p>
            <a:pPr algn="ctr"/>
            <a:r>
              <a:rPr lang="en-US" altLang="en-US" kern="0" dirty="0" err="1" smtClean="0"/>
              <a:t>SQLServerCentral</a:t>
            </a:r>
            <a:endParaRPr lang="en-US" altLang="en-US" kern="0" dirty="0" smtClean="0"/>
          </a:p>
          <a:p>
            <a:pPr algn="ctr"/>
            <a:r>
              <a:rPr lang="en-US" altLang="en-US" kern="0" dirty="0" smtClean="0"/>
              <a:t>Red Gate Software</a:t>
            </a:r>
          </a:p>
          <a:p>
            <a:endParaRPr lang="en-US" altLang="en-US" kern="0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00100"/>
            <a:ext cx="7772400" cy="11025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Maintaining High Performance When Using Encryption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1" y="1314450"/>
            <a:ext cx="2066925" cy="4071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8700">
            <a:off x="304800" y="3429000"/>
            <a:ext cx="3028950" cy="7429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1124">
            <a:off x="5166757" y="2009129"/>
            <a:ext cx="2609850" cy="285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21" y="2114551"/>
            <a:ext cx="5476875" cy="8501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2272">
            <a:off x="2978798" y="3714750"/>
            <a:ext cx="61341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639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914400"/>
            <a:ext cx="44196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400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685800" y="1943101"/>
            <a:ext cx="7848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2060"/>
                </a:solidFill>
                <a:latin typeface="Tekton Pro" pitchFamily="34" charset="0"/>
              </a:rPr>
              <a:t>plain text -&gt; F(x) -&gt; encrypted text</a:t>
            </a:r>
            <a:endParaRPr lang="en-US" sz="3600" dirty="0">
              <a:solidFill>
                <a:srgbClr val="002060"/>
              </a:solidFill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4403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685800" y="1943100"/>
            <a:ext cx="78486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2060"/>
                </a:solidFill>
                <a:latin typeface="Tekton Pro" pitchFamily="34" charset="0"/>
              </a:rPr>
              <a:t>plain text -&gt; F(x) -&gt; encrypted text</a:t>
            </a:r>
          </a:p>
          <a:p>
            <a:pPr algn="ctr"/>
            <a:r>
              <a:rPr lang="en-US" sz="3600" dirty="0">
                <a:solidFill>
                  <a:srgbClr val="002060"/>
                </a:solidFill>
                <a:latin typeface="Tekton Pro" pitchFamily="34" charset="0"/>
              </a:rPr>
              <a:t>encrypted </a:t>
            </a:r>
            <a:r>
              <a:rPr lang="en-US" sz="3600" dirty="0" smtClean="0">
                <a:solidFill>
                  <a:srgbClr val="002060"/>
                </a:solidFill>
                <a:latin typeface="Tekton Pro" pitchFamily="34" charset="0"/>
              </a:rPr>
              <a:t>text -&gt; F(x) -&gt; plain text</a:t>
            </a:r>
            <a:endParaRPr lang="en-US" sz="3600" dirty="0">
              <a:solidFill>
                <a:srgbClr val="002060"/>
              </a:solidFill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6585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High Performance Encryption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000" y="1257300"/>
            <a:ext cx="777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b="1" dirty="0" smtClean="0"/>
              <a:t>Secure the wire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Secure data at rest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Encrypt Data in the Application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723192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Communications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C:\Program Files (x86)\Microsoft Office\MEDIA\CAGCAT10\j0195384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319212"/>
            <a:ext cx="1795462" cy="1375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Program Files (x86)\Microsoft Office\MEDIA\CAGCAT10\j0285750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72" y="3200401"/>
            <a:ext cx="1824037" cy="84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Program Files (x86)\Microsoft Office\MEDIA\CAGCAT10\j0285750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72" y="1257301"/>
            <a:ext cx="1824037" cy="84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loud"/>
          <p:cNvSpPr>
            <a:spLocks noChangeAspect="1" noEditPoints="1" noChangeArrowheads="1"/>
          </p:cNvSpPr>
          <p:nvPr/>
        </p:nvSpPr>
        <p:spPr bwMode="auto">
          <a:xfrm>
            <a:off x="3733800" y="2425303"/>
            <a:ext cx="2743200" cy="1378744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5" name="Straight Arrow Connector 4"/>
          <p:cNvCxnSpPr>
            <a:endCxn id="1027" idx="0"/>
          </p:cNvCxnSpPr>
          <p:nvPr/>
        </p:nvCxnSpPr>
        <p:spPr bwMode="auto">
          <a:xfrm>
            <a:off x="1989090" y="2097882"/>
            <a:ext cx="1" cy="1102519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9" name="Straight Arrow Connector 8"/>
          <p:cNvCxnSpPr>
            <a:stCxn id="1028" idx="3"/>
          </p:cNvCxnSpPr>
          <p:nvPr/>
        </p:nvCxnSpPr>
        <p:spPr bwMode="auto">
          <a:xfrm>
            <a:off x="2901108" y="1677591"/>
            <a:ext cx="1289892" cy="894159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1" name="Straight Arrow Connector 10"/>
          <p:cNvCxnSpPr>
            <a:stCxn id="1026" idx="1"/>
          </p:cNvCxnSpPr>
          <p:nvPr/>
        </p:nvCxnSpPr>
        <p:spPr bwMode="auto">
          <a:xfrm flipH="1">
            <a:off x="6019800" y="2006798"/>
            <a:ext cx="838200" cy="418505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2148202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857250"/>
            <a:ext cx="7396981" cy="36931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 bwMode="auto">
          <a:xfrm>
            <a:off x="3352800" y="1655118"/>
            <a:ext cx="1447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  <a:latin typeface="Tekton Pro" pitchFamily="34" charset="0"/>
              </a:rPr>
              <a:t>Configure </a:t>
            </a:r>
            <a:r>
              <a:rPr lang="en-US" sz="1400" dirty="0" err="1" smtClean="0">
                <a:solidFill>
                  <a:srgbClr val="002060"/>
                </a:solidFill>
                <a:latin typeface="Tekton Pro" pitchFamily="34" charset="0"/>
              </a:rPr>
              <a:t>ipsec</a:t>
            </a:r>
            <a:endParaRPr lang="en-US" sz="1400" dirty="0">
              <a:solidFill>
                <a:srgbClr val="002060"/>
              </a:solidFill>
              <a:latin typeface="Tekton Pro" pitchFamily="34" charset="0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3352800" y="2000251"/>
            <a:ext cx="3429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2060"/>
                </a:solidFill>
                <a:latin typeface="Tekton Pro" pitchFamily="34" charset="0"/>
              </a:rPr>
              <a:t>Configure </a:t>
            </a:r>
            <a:r>
              <a:rPr lang="en-US" sz="1800" dirty="0" err="1" smtClean="0">
                <a:solidFill>
                  <a:srgbClr val="002060"/>
                </a:solidFill>
                <a:latin typeface="Tekton Pro" pitchFamily="34" charset="0"/>
              </a:rPr>
              <a:t>ipsec</a:t>
            </a:r>
            <a:r>
              <a:rPr lang="en-US" sz="1800" dirty="0" smtClean="0">
                <a:solidFill>
                  <a:srgbClr val="002060"/>
                </a:solidFill>
                <a:latin typeface="Tekton Pro" pitchFamily="34" charset="0"/>
              </a:rPr>
              <a:t> between SQLDB01 and SQLDB02</a:t>
            </a:r>
            <a:endParaRPr lang="en-US" sz="1800" dirty="0">
              <a:solidFill>
                <a:srgbClr val="002060"/>
              </a:solidFill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0843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6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810" y="1143000"/>
            <a:ext cx="538238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9052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pic>
        <p:nvPicPr>
          <p:cNvPr id="1026" name="Picture 2" descr="C:\Program Files (x86)\Microsoft Office\MEDIA\CAGCAT10\j0195384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319212"/>
            <a:ext cx="1795462" cy="1375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Program Files (x86)\Microsoft Office\MEDIA\CAGCAT10\j0285750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72" y="3200401"/>
            <a:ext cx="1824037" cy="84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Program Files (x86)\Microsoft Office\MEDIA\CAGCAT10\j0285750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72" y="1257301"/>
            <a:ext cx="1824037" cy="84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loud"/>
          <p:cNvSpPr>
            <a:spLocks noChangeAspect="1" noEditPoints="1" noChangeArrowheads="1"/>
          </p:cNvSpPr>
          <p:nvPr/>
        </p:nvSpPr>
        <p:spPr bwMode="auto">
          <a:xfrm>
            <a:off x="3733800" y="2425303"/>
            <a:ext cx="2743200" cy="1378744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5" name="Straight Arrow Connector 4"/>
          <p:cNvCxnSpPr>
            <a:endCxn id="1027" idx="0"/>
          </p:cNvCxnSpPr>
          <p:nvPr/>
        </p:nvCxnSpPr>
        <p:spPr bwMode="auto">
          <a:xfrm>
            <a:off x="1989090" y="2097882"/>
            <a:ext cx="1" cy="1102519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9" name="Straight Arrow Connector 8"/>
          <p:cNvCxnSpPr>
            <a:stCxn id="1028" idx="3"/>
          </p:cNvCxnSpPr>
          <p:nvPr/>
        </p:nvCxnSpPr>
        <p:spPr bwMode="auto">
          <a:xfrm>
            <a:off x="2901108" y="1677591"/>
            <a:ext cx="1289892" cy="894159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1" name="Straight Arrow Connector 10"/>
          <p:cNvCxnSpPr>
            <a:stCxn id="1026" idx="1"/>
          </p:cNvCxnSpPr>
          <p:nvPr/>
        </p:nvCxnSpPr>
        <p:spPr bwMode="auto">
          <a:xfrm flipH="1">
            <a:off x="6019800" y="2006798"/>
            <a:ext cx="838200" cy="418505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pic>
        <p:nvPicPr>
          <p:cNvPr id="2051" name="Picture 3" descr="C:\Users\sjones\AppData\Local\Microsoft\Windows\Temporary Internet Files\Content.IE5\DOWR9NKF\MC900431599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708" y="2075854"/>
            <a:ext cx="1528762" cy="114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3414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2" y="133097"/>
            <a:ext cx="7367588" cy="44929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412" y="209550"/>
            <a:ext cx="8229600" cy="85725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Communications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 bwMode="auto">
          <a:xfrm>
            <a:off x="3429000" y="1581150"/>
            <a:ext cx="32004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smtClean="0">
                <a:solidFill>
                  <a:srgbClr val="002060"/>
                </a:solidFill>
                <a:latin typeface="Tekton Pro" pitchFamily="34" charset="0"/>
              </a:rPr>
              <a:t>Purchase Certificate from Trusted Authority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smtClean="0">
                <a:solidFill>
                  <a:srgbClr val="002060"/>
                </a:solidFill>
                <a:latin typeface="Tekton Pro" pitchFamily="34" charset="0"/>
              </a:rPr>
              <a:t>Install Certificate on Windows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smtClean="0">
                <a:solidFill>
                  <a:srgbClr val="002060"/>
                </a:solidFill>
                <a:latin typeface="Tekton Pro" pitchFamily="34" charset="0"/>
              </a:rPr>
              <a:t>Enable certificate for SSL in SQL Server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smtClean="0">
                <a:solidFill>
                  <a:srgbClr val="002060"/>
                </a:solidFill>
                <a:latin typeface="Tekton Pro" pitchFamily="34" charset="0"/>
              </a:rPr>
              <a:t>Enable encryption for clients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smtClean="0">
                <a:solidFill>
                  <a:srgbClr val="002060"/>
                </a:solidFill>
                <a:latin typeface="Tekton Pro" pitchFamily="34" charset="0"/>
              </a:rPr>
              <a:t>Test</a:t>
            </a:r>
            <a:endParaRPr lang="en-US" sz="1600" dirty="0">
              <a:solidFill>
                <a:srgbClr val="002060"/>
              </a:solidFill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5967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dirty="0" smtClean="0">
                <a:solidFill>
                  <a:schemeClr val="tx1"/>
                </a:solidFill>
              </a:rPr>
              <a:t>Agenda</a:t>
            </a:r>
            <a:endParaRPr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13315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chemeClr val="tx1"/>
                </a:solidFill>
              </a:rPr>
              <a:t>Who am I?</a:t>
            </a:r>
          </a:p>
          <a:p>
            <a:r>
              <a:rPr lang="en-US" altLang="en-US" dirty="0" smtClean="0">
                <a:solidFill>
                  <a:schemeClr val="tx1"/>
                </a:solidFill>
              </a:rPr>
              <a:t>Setting expectations</a:t>
            </a:r>
          </a:p>
          <a:p>
            <a:r>
              <a:rPr lang="en-US" altLang="en-US" dirty="0" smtClean="0">
                <a:solidFill>
                  <a:schemeClr val="tx1"/>
                </a:solidFill>
              </a:rPr>
              <a:t>The basic story of encryption</a:t>
            </a:r>
          </a:p>
          <a:p>
            <a:r>
              <a:rPr lang="en-US" altLang="en-US" dirty="0" smtClean="0">
                <a:solidFill>
                  <a:schemeClr val="tx1"/>
                </a:solidFill>
              </a:rPr>
              <a:t>Encrypting communications</a:t>
            </a:r>
          </a:p>
          <a:p>
            <a:r>
              <a:rPr lang="en-US" altLang="en-US" dirty="0" smtClean="0">
                <a:solidFill>
                  <a:schemeClr val="tx1"/>
                </a:solidFill>
              </a:rPr>
              <a:t>Easy transparent encryption</a:t>
            </a:r>
          </a:p>
          <a:p>
            <a:r>
              <a:rPr lang="en-US" altLang="en-US" dirty="0" smtClean="0">
                <a:solidFill>
                  <a:schemeClr val="tx1"/>
                </a:solidFill>
              </a:rPr>
              <a:t>Better performing queries on encrypted data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pic>
        <p:nvPicPr>
          <p:cNvPr id="3" name="lmgtfy_trustedauth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32.3584" end="355.393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9250" y="1328738"/>
            <a:ext cx="590550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8934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SSL Connections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38" y="978694"/>
            <a:ext cx="5648325" cy="318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5166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pic>
        <p:nvPicPr>
          <p:cNvPr id="1026" name="Picture 2" descr="C:\Program Files (x86)\Microsoft Office\MEDIA\CAGCAT10\j0195384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319212"/>
            <a:ext cx="1795462" cy="1375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Program Files (x86)\Microsoft Office\MEDIA\CAGCAT10\j0285750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72" y="3200401"/>
            <a:ext cx="1824037" cy="84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Program Files (x86)\Microsoft Office\MEDIA\CAGCAT10\j0285750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72" y="1257301"/>
            <a:ext cx="1824037" cy="84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loud"/>
          <p:cNvSpPr>
            <a:spLocks noChangeAspect="1" noEditPoints="1" noChangeArrowheads="1"/>
          </p:cNvSpPr>
          <p:nvPr/>
        </p:nvSpPr>
        <p:spPr bwMode="auto">
          <a:xfrm>
            <a:off x="3733800" y="2425303"/>
            <a:ext cx="2743200" cy="1378744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5" name="Straight Arrow Connector 4"/>
          <p:cNvCxnSpPr>
            <a:endCxn id="1027" idx="0"/>
          </p:cNvCxnSpPr>
          <p:nvPr/>
        </p:nvCxnSpPr>
        <p:spPr bwMode="auto">
          <a:xfrm>
            <a:off x="1989090" y="2097882"/>
            <a:ext cx="1" cy="1102519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9" name="Straight Arrow Connector 8"/>
          <p:cNvCxnSpPr>
            <a:stCxn id="1028" idx="3"/>
          </p:cNvCxnSpPr>
          <p:nvPr/>
        </p:nvCxnSpPr>
        <p:spPr bwMode="auto">
          <a:xfrm>
            <a:off x="2901108" y="1677591"/>
            <a:ext cx="1289892" cy="894159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1" name="Straight Arrow Connector 10"/>
          <p:cNvCxnSpPr>
            <a:stCxn id="1026" idx="1"/>
          </p:cNvCxnSpPr>
          <p:nvPr/>
        </p:nvCxnSpPr>
        <p:spPr bwMode="auto">
          <a:xfrm flipH="1">
            <a:off x="6019800" y="2006798"/>
            <a:ext cx="838200" cy="418505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pic>
        <p:nvPicPr>
          <p:cNvPr id="2051" name="Picture 3" descr="C:\Users\sjones\AppData\Local\Microsoft\Windows\Temporary Internet Files\Content.IE5\DOWR9NKF\MC900431599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708" y="2075854"/>
            <a:ext cx="1528762" cy="114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sjones\AppData\Local\Microsoft\Windows\Temporary Internet Files\Content.IE5\DOWR9NKF\MC900431599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108" y="1616869"/>
            <a:ext cx="1528762" cy="114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sjones\AppData\Local\Microsoft\Windows\Temporary Internet Files\Content.IE5\DOWR9NKF\MC900431599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572305"/>
            <a:ext cx="1528762" cy="114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1363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Communications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IPSec</a:t>
            </a:r>
            <a:endParaRPr lang="en-US" dirty="0" smtClean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</a:rPr>
              <a:t>Implemented at the Windows/host layer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</a:rPr>
              <a:t>Managed by Windows system administrators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SSL	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</a:rPr>
              <a:t>Implemented at the SQL Server layer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</a:rPr>
              <a:t>Need purchased certificate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</a:rPr>
              <a:t>Simple Setup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Overhead?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6834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857250"/>
            <a:ext cx="7010400" cy="3286125"/>
          </a:xfrm>
          <a:prstGeom prst="rect">
            <a:avLst/>
          </a:prstGeom>
        </p:spPr>
      </p:pic>
      <p:pic>
        <p:nvPicPr>
          <p:cNvPr id="3074" name="Picture 2" descr="C:\Users\sjones\AppData\Local\Microsoft\Windows\Temporary Internet Files\Content.IE5\14B4IW1P\MC900438032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75" y="1885950"/>
            <a:ext cx="27432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9211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857250"/>
            <a:ext cx="44958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499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Loss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" y="1007269"/>
            <a:ext cx="7829550" cy="31289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1424">
            <a:off x="3769407" y="1078862"/>
            <a:ext cx="4711248" cy="29612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11886">
            <a:off x="430002" y="1950142"/>
            <a:ext cx="3516923" cy="2143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6679">
            <a:off x="593922" y="628650"/>
            <a:ext cx="5192534" cy="17787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2216380"/>
            <a:ext cx="5257800" cy="2119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99581">
            <a:off x="4018465" y="903828"/>
            <a:ext cx="3736181" cy="287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6912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26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500"/>
                            </p:stCondLst>
                            <p:childTnLst>
                              <p:par>
                                <p:cTn id="31" presetID="3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3500"/>
                            </p:stCondLst>
                            <p:childTnLst>
                              <p:par>
                                <p:cTn id="38" presetID="4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500"/>
                            </p:stCondLst>
                            <p:childTnLst>
                              <p:par>
                                <p:cTn id="44" presetID="21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High Performance Encryption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000" y="1257300"/>
            <a:ext cx="777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Secure the wire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b="1" dirty="0" smtClean="0"/>
              <a:t>Secure data at rest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Encrypt Data in the Application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002174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Transparent Data Encryption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39" y="1657350"/>
            <a:ext cx="7277049" cy="15787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33400" y="1828800"/>
            <a:ext cx="5334000" cy="342900"/>
          </a:xfrm>
          <a:prstGeom prst="rect">
            <a:avLst/>
          </a:prstGeom>
          <a:solidFill>
            <a:srgbClr val="FFFF00">
              <a:alpha val="23000"/>
            </a:srgbClr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09600" y="2971800"/>
            <a:ext cx="5334000" cy="342900"/>
          </a:xfrm>
          <a:prstGeom prst="rect">
            <a:avLst/>
          </a:prstGeom>
          <a:solidFill>
            <a:srgbClr val="FFFF00">
              <a:alpha val="23000"/>
            </a:srgbClr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1036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Transparent Data Encryption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152906"/>
            <a:ext cx="3200400" cy="355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99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chemeClr val="tx1"/>
                </a:solidFill>
              </a:rPr>
              <a:t>Get in touch</a:t>
            </a:r>
          </a:p>
        </p:txBody>
      </p:sp>
      <p:sp>
        <p:nvSpPr>
          <p:cNvPr id="18435" name="Rectangle 4"/>
          <p:cNvSpPr>
            <a:spLocks noChangeArrowheads="1"/>
          </p:cNvSpPr>
          <p:nvPr/>
        </p:nvSpPr>
        <p:spPr bwMode="auto">
          <a:xfrm>
            <a:off x="1600201" y="2948285"/>
            <a:ext cx="58404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>
              <a:spcAft>
                <a:spcPts val="3600"/>
              </a:spcAft>
            </a:pPr>
            <a:r>
              <a:rPr lang="en-US" altLang="en-US" sz="2400" dirty="0">
                <a:latin typeface="Microsoft Sans Serif" pitchFamily="34" charset="0"/>
              </a:rPr>
              <a:t>http://voiceofthedba.wordpress.com/</a:t>
            </a:r>
          </a:p>
        </p:txBody>
      </p:sp>
      <p:pic>
        <p:nvPicPr>
          <p:cNvPr id="18436" name="Picture 5" descr="twitte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352032"/>
            <a:ext cx="996950" cy="482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6" descr="blog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945904"/>
            <a:ext cx="984250" cy="475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7" descr="email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630513"/>
            <a:ext cx="984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9" name="Rectangle 8"/>
          <p:cNvSpPr>
            <a:spLocks noChangeArrowheads="1"/>
          </p:cNvSpPr>
          <p:nvPr/>
        </p:nvSpPr>
        <p:spPr bwMode="auto">
          <a:xfrm>
            <a:off x="1600201" y="3712666"/>
            <a:ext cx="56419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>
              <a:spcAft>
                <a:spcPts val="3600"/>
              </a:spcAft>
            </a:pPr>
            <a:r>
              <a:rPr lang="en-US" altLang="en-US" sz="2400" dirty="0">
                <a:latin typeface="Microsoft Sans Serif" pitchFamily="34" charset="0"/>
              </a:rPr>
              <a:t>sjones@sqlservercentral.com</a:t>
            </a:r>
          </a:p>
        </p:txBody>
      </p:sp>
      <p:sp>
        <p:nvSpPr>
          <p:cNvPr id="18440" name="Rectangle 9"/>
          <p:cNvSpPr>
            <a:spLocks noChangeArrowheads="1"/>
          </p:cNvSpPr>
          <p:nvPr/>
        </p:nvSpPr>
        <p:spPr bwMode="auto">
          <a:xfrm>
            <a:off x="1600201" y="4396085"/>
            <a:ext cx="40052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>
              <a:spcAft>
                <a:spcPts val="3600"/>
              </a:spcAft>
            </a:pPr>
            <a:r>
              <a:rPr lang="en-US" altLang="en-US" sz="2400" dirty="0">
                <a:latin typeface="Microsoft Sans Serif" pitchFamily="34" charset="0"/>
              </a:rPr>
              <a:t>@way0utwest</a:t>
            </a:r>
          </a:p>
        </p:txBody>
      </p:sp>
      <p:sp>
        <p:nvSpPr>
          <p:cNvPr id="18441" name="TextBox 11"/>
          <p:cNvSpPr txBox="1">
            <a:spLocks noChangeArrowheads="1"/>
          </p:cNvSpPr>
          <p:nvPr/>
        </p:nvSpPr>
        <p:spPr bwMode="auto">
          <a:xfrm>
            <a:off x="7242176" y="1357313"/>
            <a:ext cx="14510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r>
              <a:rPr lang="en-US" altLang="en-US">
                <a:latin typeface="Microsoft Sans Serif" pitchFamily="34" charset="0"/>
              </a:rPr>
              <a:t>Steve Jones</a:t>
            </a:r>
          </a:p>
        </p:txBody>
      </p:sp>
      <p:pic>
        <p:nvPicPr>
          <p:cNvPr id="18442" name="Picture 2" descr="Steve Jon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326" y="239316"/>
            <a:ext cx="1520825" cy="1117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3" name="TextBox 2"/>
          <p:cNvSpPr txBox="1">
            <a:spLocks noChangeArrowheads="1"/>
          </p:cNvSpPr>
          <p:nvPr/>
        </p:nvSpPr>
        <p:spPr bwMode="auto">
          <a:xfrm>
            <a:off x="0" y="895350"/>
            <a:ext cx="794385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lvl="1" eaLnBrk="1" hangingPunct="1">
              <a:buFont typeface="Wingdings" pitchFamily="2" charset="2"/>
              <a:buChar char="§"/>
            </a:pPr>
            <a:r>
              <a:rPr lang="en-US" altLang="en-US" sz="2400" dirty="0">
                <a:cs typeface="Arial" charset="0"/>
              </a:rPr>
              <a:t>Editor and founder, </a:t>
            </a:r>
            <a:r>
              <a:rPr lang="en-US" altLang="en-US" sz="2400" dirty="0" err="1">
                <a:cs typeface="Arial" charset="0"/>
              </a:rPr>
              <a:t>SQLServerCentral</a:t>
            </a:r>
            <a:endParaRPr lang="en-US" altLang="en-US" sz="2400" dirty="0">
              <a:cs typeface="Arial" charset="0"/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 sz="2400" dirty="0">
                <a:cs typeface="Arial" charset="0"/>
              </a:rPr>
              <a:t>Evangelist, Red Gate Software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 sz="2400" dirty="0">
                <a:cs typeface="Arial" charset="0"/>
              </a:rPr>
              <a:t>Working with SQL Server since 1991 (v4.2)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 sz="2400" dirty="0">
                <a:cs typeface="Arial" charset="0"/>
              </a:rPr>
              <a:t>Author of many articles and books on different aspects of SQL Server</a:t>
            </a:r>
          </a:p>
        </p:txBody>
      </p:sp>
    </p:spTree>
    <p:extLst>
      <p:ext uri="{BB962C8B-B14F-4D97-AF65-F5344CB8AC3E}">
        <p14:creationId xmlns:p14="http://schemas.microsoft.com/office/powerpoint/2010/main" val="369498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3"/>
          <p:cNvSpPr>
            <a:spLocks noGrp="1"/>
          </p:cNvSpPr>
          <p:nvPr>
            <p:ph type="title"/>
          </p:nvPr>
        </p:nvSpPr>
        <p:spPr>
          <a:xfrm>
            <a:off x="304800" y="2057400"/>
            <a:ext cx="8229600" cy="628650"/>
          </a:xfrm>
        </p:spPr>
        <p:txBody>
          <a:bodyPr>
            <a:noAutofit/>
          </a:bodyPr>
          <a:lstStyle/>
          <a:p>
            <a:pPr lvl="1" algn="l" rtl="0">
              <a:spcBef>
                <a:spcPct val="0"/>
              </a:spcBef>
            </a:pPr>
            <a:r>
              <a:rPr altLang="en-US" sz="2400" b="1" dirty="0" smtClean="0">
                <a:solidFill>
                  <a:schemeClr val="tx1"/>
                </a:solidFill>
              </a:rPr>
              <a:t>Demo</a:t>
            </a:r>
            <a:r>
              <a:rPr lang="en-US" altLang="en-US" sz="2400" b="1" dirty="0" smtClean="0">
                <a:solidFill>
                  <a:schemeClr val="tx1"/>
                </a:solidFill>
              </a:rPr>
              <a:t> - Transparent Data Encryption</a:t>
            </a:r>
            <a:endParaRPr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19200" y="268605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Setup and </a:t>
            </a:r>
            <a:r>
              <a:rPr lang="en-US" altLang="en-US" dirty="0" smtClean="0"/>
              <a:t>verification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870" y="888351"/>
            <a:ext cx="2912260" cy="336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034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1" y="720086"/>
            <a:ext cx="8778258" cy="370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154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High Performance Encryption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0" y="1257300"/>
            <a:ext cx="777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Secure the wire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Secure data at rest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b="1" dirty="0" smtClean="0"/>
              <a:t>Encrypt Data in the Application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154539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Encryption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085850"/>
            <a:ext cx="5105400" cy="300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4962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4305300" y="3486150"/>
            <a:ext cx="228600" cy="8572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114800" y="3228975"/>
            <a:ext cx="609600" cy="285750"/>
          </a:xfrm>
          <a:prstGeom prst="ellipse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 Idea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 bwMode="auto">
          <a:xfrm>
            <a:off x="4038600" y="3086100"/>
            <a:ext cx="762000" cy="28575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4038600" y="2743200"/>
            <a:ext cx="0" cy="342900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>
            <a:off x="4800600" y="2743200"/>
            <a:ext cx="0" cy="342900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Oval 6"/>
          <p:cNvSpPr/>
          <p:nvPr/>
        </p:nvSpPr>
        <p:spPr bwMode="auto">
          <a:xfrm>
            <a:off x="3657600" y="1543050"/>
            <a:ext cx="1524000" cy="1314450"/>
          </a:xfrm>
          <a:prstGeom prst="ellipse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050792" y="2686050"/>
            <a:ext cx="740664" cy="219456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4038600" y="3143250"/>
            <a:ext cx="381000" cy="85725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4038600" y="3271837"/>
            <a:ext cx="266700" cy="42863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4421124" y="3164681"/>
            <a:ext cx="370332" cy="85725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4419600" y="3278981"/>
            <a:ext cx="370332" cy="85725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 flipV="1">
            <a:off x="4267200" y="2514600"/>
            <a:ext cx="0" cy="578644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 flipV="1">
            <a:off x="4572000" y="2507456"/>
            <a:ext cx="0" cy="578644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Lightning Bolt 19"/>
          <p:cNvSpPr/>
          <p:nvPr/>
        </p:nvSpPr>
        <p:spPr bwMode="auto">
          <a:xfrm rot="21047985">
            <a:off x="4146042" y="2438443"/>
            <a:ext cx="654558" cy="171450"/>
          </a:xfrm>
          <a:prstGeom prst="lightningBol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0133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3"/>
          <p:cNvSpPr>
            <a:spLocks noGrp="1"/>
          </p:cNvSpPr>
          <p:nvPr>
            <p:ph type="title"/>
          </p:nvPr>
        </p:nvSpPr>
        <p:spPr>
          <a:xfrm>
            <a:off x="228600" y="1885950"/>
            <a:ext cx="8229600" cy="857250"/>
          </a:xfrm>
        </p:spPr>
        <p:txBody>
          <a:bodyPr/>
          <a:lstStyle/>
          <a:p>
            <a:pPr algn="l"/>
            <a:r>
              <a:rPr altLang="en-US" dirty="0" smtClean="0">
                <a:solidFill>
                  <a:schemeClr val="tx1"/>
                </a:solidFill>
              </a:rPr>
              <a:t>Demo</a:t>
            </a:r>
          </a:p>
        </p:txBody>
      </p:sp>
      <p:sp>
        <p:nvSpPr>
          <p:cNvPr id="17411" name="Text Placeholder 4"/>
          <p:cNvSpPr>
            <a:spLocks noGrp="1"/>
          </p:cNvSpPr>
          <p:nvPr>
            <p:ph type="body" idx="4294967295"/>
          </p:nvPr>
        </p:nvSpPr>
        <p:spPr>
          <a:xfrm>
            <a:off x="0" y="2743200"/>
            <a:ext cx="8229600" cy="131445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en-US" dirty="0" smtClean="0">
                <a:solidFill>
                  <a:schemeClr val="tx1"/>
                </a:solidFill>
              </a:rPr>
              <a:t>Column Level Encryption with Partial Value Hash Buckets</a:t>
            </a:r>
          </a:p>
        </p:txBody>
      </p:sp>
    </p:spTree>
    <p:extLst>
      <p:ext uri="{BB962C8B-B14F-4D97-AF65-F5344CB8AC3E}">
        <p14:creationId xmlns:p14="http://schemas.microsoft.com/office/powerpoint/2010/main" val="34174519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dirty="0" smtClean="0">
                <a:solidFill>
                  <a:schemeClr val="tx1"/>
                </a:solidFill>
              </a:rPr>
              <a:t>Final Comments</a:t>
            </a:r>
          </a:p>
        </p:txBody>
      </p:sp>
      <p:sp>
        <p:nvSpPr>
          <p:cNvPr id="18435" name="Text Placeholder 5"/>
          <p:cNvSpPr>
            <a:spLocks noGrp="1"/>
          </p:cNvSpPr>
          <p:nvPr>
            <p:ph type="body" idx="1"/>
          </p:nvPr>
        </p:nvSpPr>
        <p:spPr>
          <a:xfrm>
            <a:off x="457200" y="819150"/>
            <a:ext cx="8229600" cy="339447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en-US" dirty="0" smtClean="0">
                <a:solidFill>
                  <a:schemeClr val="tx1"/>
                </a:solidFill>
              </a:rPr>
              <a:t>Encryption is complex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en-US" dirty="0" smtClean="0">
                <a:solidFill>
                  <a:schemeClr val="tx1"/>
                </a:solidFill>
              </a:rPr>
              <a:t>Secure communications with SSL or IPSEC encryption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en-US" dirty="0" smtClean="0">
                <a:solidFill>
                  <a:schemeClr val="tx1"/>
                </a:solidFill>
              </a:rPr>
              <a:t>Both fairly low impact.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en-US" dirty="0" smtClean="0">
                <a:solidFill>
                  <a:schemeClr val="tx1"/>
                </a:solidFill>
              </a:rPr>
              <a:t>IPSEC – Windows Admin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en-US" dirty="0" smtClean="0">
                <a:solidFill>
                  <a:schemeClr val="tx1"/>
                </a:solidFill>
              </a:rPr>
              <a:t>SSL – Windows + SQL Admin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en-US" dirty="0" smtClean="0">
                <a:solidFill>
                  <a:schemeClr val="tx1"/>
                </a:solidFill>
              </a:rPr>
              <a:t>Transparent Data Encryption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en-US" dirty="0" smtClean="0">
                <a:solidFill>
                  <a:schemeClr val="tx1"/>
                </a:solidFill>
              </a:rPr>
              <a:t>At rest encryption of data and backups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en-US" dirty="0" smtClean="0">
                <a:solidFill>
                  <a:schemeClr val="tx1"/>
                </a:solidFill>
              </a:rPr>
              <a:t>No protection from authorized users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en-US" dirty="0" smtClean="0">
                <a:solidFill>
                  <a:schemeClr val="tx1"/>
                </a:solidFill>
              </a:rPr>
              <a:t>Use whole disk encryption on laptops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en-US" dirty="0" smtClean="0">
                <a:solidFill>
                  <a:schemeClr val="tx1"/>
                </a:solidFill>
              </a:rPr>
              <a:t>Column Encryption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en-US" dirty="0" smtClean="0">
                <a:solidFill>
                  <a:schemeClr val="tx1"/>
                </a:solidFill>
              </a:rPr>
              <a:t>Use hash buckets for performance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en-US" dirty="0" smtClean="0">
                <a:solidFill>
                  <a:schemeClr val="tx1"/>
                </a:solidFill>
              </a:rPr>
              <a:t>Need a good bucket value that can be chosen ahead of time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altLang="en-US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 bwMode="auto">
          <a:xfrm>
            <a:off x="4495800" y="3640318"/>
            <a:ext cx="48006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lvl="1"/>
            <a:r>
              <a:rPr lang="en-US" altLang="en-US" dirty="0" smtClean="0">
                <a:hlinkClick r:id="rId2"/>
              </a:rPr>
              <a:t>@</a:t>
            </a:r>
            <a:r>
              <a:rPr lang="en-US" altLang="en-US" dirty="0">
                <a:hlinkClick r:id="rId2"/>
              </a:rPr>
              <a:t>way0utwest</a:t>
            </a:r>
            <a:r>
              <a:rPr lang="en-US" altLang="en-US" dirty="0"/>
              <a:t> (Twitter)</a:t>
            </a:r>
          </a:p>
          <a:p>
            <a:pPr lvl="1"/>
            <a:r>
              <a:rPr lang="en-US" altLang="en-US" dirty="0">
                <a:hlinkClick r:id="rId3"/>
              </a:rPr>
              <a:t>http://www.linkedin.com/in/way0utwest</a:t>
            </a:r>
            <a:endParaRPr lang="en-US" altLang="en-US" dirty="0"/>
          </a:p>
          <a:p>
            <a:pPr lvl="1"/>
            <a:r>
              <a:rPr lang="en-US" altLang="en-US" dirty="0">
                <a:hlinkClick r:id="rId4"/>
              </a:rPr>
              <a:t>www.voiceofthedba.com</a:t>
            </a:r>
            <a:endParaRPr lang="en-US" altLang="en-US" dirty="0"/>
          </a:p>
          <a:p>
            <a:pPr lvl="1"/>
            <a:r>
              <a:rPr lang="en-US" altLang="en-US" dirty="0" err="1"/>
              <a:t>SQLServerCentral</a:t>
            </a:r>
            <a:r>
              <a:rPr lang="en-US" altLang="en-US" dirty="0"/>
              <a:t> (</a:t>
            </a:r>
            <a:r>
              <a:rPr lang="en-US" altLang="en-US" dirty="0" err="1"/>
              <a:t>sjones</a:t>
            </a:r>
            <a:r>
              <a:rPr lang="en-US" altLang="en-US" dirty="0"/>
              <a:t>@)</a:t>
            </a:r>
          </a:p>
          <a:p>
            <a:endParaRPr lang="en-US" sz="1800" dirty="0">
              <a:solidFill>
                <a:srgbClr val="002060"/>
              </a:solidFill>
              <a:latin typeface="Tekton Pro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tx1"/>
                </a:solidFill>
                <a:cs typeface="Mangal" pitchFamily="18" charset="0"/>
              </a:rPr>
              <a:t>Questions?</a:t>
            </a:r>
            <a:endParaRPr lang="en-US" sz="4800" dirty="0">
              <a:solidFill>
                <a:schemeClr val="tx1"/>
              </a:solidFill>
              <a:cs typeface="Mangal" pitchFamily="18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4294967295"/>
          </p:nvPr>
        </p:nvSpPr>
        <p:spPr>
          <a:xfrm>
            <a:off x="0" y="857250"/>
            <a:ext cx="9144000" cy="222885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400" dirty="0" smtClean="0">
                <a:solidFill>
                  <a:schemeClr val="tx1"/>
                </a:solidFill>
                <a:latin typeface="+mj-lt"/>
              </a:rPr>
              <a:t>Don’t forget to complete an evaluation</a:t>
            </a:r>
          </a:p>
          <a:p>
            <a:pPr marL="0" indent="0" algn="ctr">
              <a:buNone/>
            </a:pPr>
            <a:endParaRPr lang="en-US" sz="2400" dirty="0" smtClean="0">
              <a:solidFill>
                <a:schemeClr val="tx1"/>
              </a:solidFill>
              <a:latin typeface="+mj-lt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Maintaining High Performance When Using </a:t>
            </a:r>
            <a:r>
              <a:rPr lang="en-US" sz="2800" smtClean="0">
                <a:solidFill>
                  <a:schemeClr val="tx1"/>
                </a:solidFill>
              </a:rPr>
              <a:t>Encryption 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2800" dirty="0" smtClean="0">
              <a:solidFill>
                <a:schemeClr val="tx1"/>
              </a:solidFill>
              <a:latin typeface="+mj-lt"/>
            </a:endParaRPr>
          </a:p>
          <a:p>
            <a:pPr marL="0" indent="0" algn="ctr">
              <a:buNone/>
            </a:pPr>
            <a:r>
              <a:rPr lang="en-US" sz="2400" dirty="0" smtClean="0">
                <a:solidFill>
                  <a:schemeClr val="tx1"/>
                </a:solidFill>
                <a:latin typeface="+mj-lt"/>
              </a:rPr>
              <a:t>Your evaluation helps 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organizers build better conferences, </a:t>
            </a:r>
            <a:r>
              <a:rPr lang="en-US" sz="2400" dirty="0" smtClean="0">
                <a:solidFill>
                  <a:schemeClr val="tx1"/>
                </a:solidFill>
                <a:latin typeface="+mj-lt"/>
              </a:rPr>
              <a:t/>
            </a:r>
            <a:br>
              <a:rPr lang="en-US" sz="2400" dirty="0" smtClean="0">
                <a:solidFill>
                  <a:schemeClr val="tx1"/>
                </a:solidFill>
                <a:latin typeface="+mj-lt"/>
              </a:rPr>
            </a:br>
            <a:r>
              <a:rPr lang="en-US" sz="2400" dirty="0" smtClean="0">
                <a:solidFill>
                  <a:schemeClr val="tx1"/>
                </a:solidFill>
                <a:latin typeface="+mj-lt"/>
              </a:rPr>
              <a:t>and helps 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speakers improve their sessions.</a:t>
            </a:r>
          </a:p>
        </p:txBody>
      </p:sp>
      <p:sp>
        <p:nvSpPr>
          <p:cNvPr id="8" name="Title 3"/>
          <p:cNvSpPr txBox="1">
            <a:spLocks/>
          </p:cNvSpPr>
          <p:nvPr/>
        </p:nvSpPr>
        <p:spPr bwMode="auto">
          <a:xfrm>
            <a:off x="570722" y="3028950"/>
            <a:ext cx="48006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l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Myriad Pro" pitchFamily="34" charset="0"/>
                <a:ea typeface="+mj-ea"/>
                <a:cs typeface="Segoe UI" pitchFamily="34" charset="0"/>
              </a:defRPr>
            </a:lvl1pPr>
            <a:lvl2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2pPr>
            <a:lvl3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3pPr>
            <a:lvl4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4pPr>
            <a:lvl5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5pPr>
            <a:lvl6pPr marL="4572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6pPr>
            <a:lvl7pPr marL="9144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7pPr>
            <a:lvl8pPr marL="13716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8pPr>
            <a:lvl9pPr marL="18288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9pPr>
          </a:lstStyle>
          <a:p>
            <a:pPr algn="r"/>
            <a:r>
              <a:rPr lang="en-US" sz="4800" kern="0" dirty="0" smtClean="0">
                <a:solidFill>
                  <a:srgbClr val="882483"/>
                </a:solidFill>
                <a:latin typeface="+mj-lt"/>
                <a:cs typeface="Mangal" pitchFamily="18" charset="0"/>
              </a:rPr>
              <a:t>Thank you!</a:t>
            </a:r>
            <a:endParaRPr lang="en-US" sz="4800" kern="0" dirty="0">
              <a:solidFill>
                <a:srgbClr val="882483"/>
              </a:solidFill>
              <a:latin typeface="+mj-lt"/>
              <a:cs typeface="Mangal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04" y="3943351"/>
            <a:ext cx="1371600" cy="3643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956707"/>
            <a:ext cx="1447800" cy="33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32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819150"/>
            <a:ext cx="8229600" cy="3394472"/>
          </a:xfrm>
        </p:spPr>
        <p:txBody>
          <a:bodyPr/>
          <a:lstStyle/>
          <a:p>
            <a:r>
              <a:rPr lang="en-US" b="0" dirty="0" smtClean="0">
                <a:solidFill>
                  <a:schemeClr val="tx1"/>
                </a:solidFill>
              </a:rPr>
              <a:t>Encryption </a:t>
            </a:r>
            <a:r>
              <a:rPr lang="en-US" b="0" dirty="0">
                <a:solidFill>
                  <a:schemeClr val="tx1"/>
                </a:solidFill>
              </a:rPr>
              <a:t>Formulas - http://math.tut.fi/~ruohonen/MC.pdf</a:t>
            </a:r>
          </a:p>
          <a:p>
            <a:r>
              <a:rPr lang="en-US" b="0" dirty="0" smtClean="0">
                <a:solidFill>
                  <a:schemeClr val="tx1"/>
                </a:solidFill>
              </a:rPr>
              <a:t>Trusted Authority – Let Me </a:t>
            </a:r>
            <a:r>
              <a:rPr lang="en-US" b="0" dirty="0">
                <a:solidFill>
                  <a:schemeClr val="tx1"/>
                </a:solidFill>
              </a:rPr>
              <a:t>Google That For You -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http://www.lmgtfy.com/?q=trusted+authority</a:t>
            </a:r>
            <a:r>
              <a:rPr lang="en-US" dirty="0" smtClean="0">
                <a:solidFill>
                  <a:schemeClr val="tx1"/>
                </a:solidFill>
                <a:hlinkClick r:id="rId2"/>
              </a:rPr>
              <a:t>#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SSL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Enable </a:t>
            </a:r>
            <a:r>
              <a:rPr lang="en-US" dirty="0">
                <a:solidFill>
                  <a:schemeClr val="tx1"/>
                </a:solidFill>
              </a:rPr>
              <a:t>SSL -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http://</a:t>
            </a:r>
            <a:r>
              <a:rPr lang="en-US" dirty="0" smtClean="0">
                <a:solidFill>
                  <a:schemeClr val="tx1"/>
                </a:solidFill>
                <a:hlinkClick r:id="rId3"/>
              </a:rPr>
              <a:t>support.microsoft.com/kb/316898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IPSec</a:t>
            </a:r>
            <a:r>
              <a:rPr lang="en-US" dirty="0" smtClean="0">
                <a:solidFill>
                  <a:schemeClr val="tx1"/>
                </a:solidFill>
              </a:rPr>
              <a:t> v </a:t>
            </a:r>
            <a:r>
              <a:rPr lang="en-US" dirty="0">
                <a:solidFill>
                  <a:schemeClr val="tx1"/>
                </a:solidFill>
              </a:rPr>
              <a:t>SSL Tunnel -http://</a:t>
            </a:r>
            <a:r>
              <a:rPr lang="en-US" dirty="0" smtClean="0">
                <a:solidFill>
                  <a:schemeClr val="tx1"/>
                </a:solidFill>
              </a:rPr>
              <a:t>searchsecurity.techtarget.com/feature/Tunnel-vision-Choosing-a-VPN-SSL-VPN-vs-</a:t>
            </a:r>
            <a:r>
              <a:rPr lang="en-US" dirty="0" err="1" smtClean="0">
                <a:solidFill>
                  <a:schemeClr val="tx1"/>
                </a:solidFill>
              </a:rPr>
              <a:t>IPSec</a:t>
            </a:r>
            <a:r>
              <a:rPr lang="en-US" dirty="0" smtClean="0">
                <a:solidFill>
                  <a:schemeClr val="tx1"/>
                </a:solidFill>
              </a:rPr>
              <a:t>-VPN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Technical comparison - </a:t>
            </a:r>
            <a:r>
              <a:rPr lang="en-US" dirty="0">
                <a:solidFill>
                  <a:schemeClr val="tx1"/>
                </a:solidFill>
                <a:hlinkClick r:id="rId4"/>
              </a:rPr>
              <a:t>http://</a:t>
            </a:r>
            <a:r>
              <a:rPr lang="en-US" dirty="0" smtClean="0">
                <a:solidFill>
                  <a:schemeClr val="tx1"/>
                </a:solidFill>
                <a:hlinkClick r:id="rId4"/>
              </a:rPr>
              <a:t>eprint.iacr.org/2004/314.pdf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StackExchange</a:t>
            </a:r>
            <a:r>
              <a:rPr lang="en-US" dirty="0">
                <a:solidFill>
                  <a:schemeClr val="tx1"/>
                </a:solidFill>
              </a:rPr>
              <a:t> discussion - </a:t>
            </a:r>
            <a:r>
              <a:rPr lang="en-US" dirty="0">
                <a:solidFill>
                  <a:schemeClr val="tx1"/>
                </a:solidFill>
                <a:hlinkClick r:id="rId5"/>
              </a:rPr>
              <a:t>http://</a:t>
            </a:r>
            <a:r>
              <a:rPr lang="en-US" dirty="0" smtClean="0">
                <a:solidFill>
                  <a:schemeClr val="tx1"/>
                </a:solidFill>
                <a:hlinkClick r:id="rId5"/>
              </a:rPr>
              <a:t>security.stackexchange.com/questions/14334/when-is-it-appropriate-to-ssl-encrypt-database-connections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TDE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TDE - http://technet.microsoft.com/en-us/library/bb934049.aspx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9731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dirty="0" smtClean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1229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chemeClr val="tx1"/>
                </a:solidFill>
              </a:rPr>
              <a:t>Who are you?</a:t>
            </a:r>
          </a:p>
          <a:p>
            <a:pPr lvl="1"/>
            <a:r>
              <a:rPr lang="en-US" altLang="en-US" dirty="0" smtClean="0">
                <a:solidFill>
                  <a:schemeClr val="tx1"/>
                </a:solidFill>
              </a:rPr>
              <a:t>DBAs?</a:t>
            </a:r>
          </a:p>
          <a:p>
            <a:pPr lvl="1"/>
            <a:r>
              <a:rPr lang="en-US" altLang="en-US" dirty="0" smtClean="0">
                <a:solidFill>
                  <a:schemeClr val="tx1"/>
                </a:solidFill>
              </a:rPr>
              <a:t>Developers?</a:t>
            </a:r>
          </a:p>
          <a:p>
            <a:pPr lvl="1"/>
            <a:r>
              <a:rPr lang="en-US" altLang="en-US" dirty="0" smtClean="0">
                <a:solidFill>
                  <a:schemeClr val="tx1"/>
                </a:solidFill>
              </a:rPr>
              <a:t>Red Gate?</a:t>
            </a:r>
          </a:p>
          <a:p>
            <a:pPr lvl="1"/>
            <a:r>
              <a:rPr lang="en-US" altLang="en-US" dirty="0" smtClean="0">
                <a:solidFill>
                  <a:schemeClr val="tx1"/>
                </a:solidFill>
              </a:rPr>
              <a:t>Customer?</a:t>
            </a:r>
          </a:p>
        </p:txBody>
      </p:sp>
    </p:spTree>
    <p:extLst>
      <p:ext uri="{BB962C8B-B14F-4D97-AF65-F5344CB8AC3E}">
        <p14:creationId xmlns:p14="http://schemas.microsoft.com/office/powerpoint/2010/main" val="41285234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666750"/>
            <a:ext cx="8229600" cy="3394472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TDE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TDE - http://technet.microsoft.com/en-us/library/bb934049.aspx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TDE - https://www.simple-talk.com/sql/database-administration/transparent-data-encryption/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Encryption</a:t>
            </a:r>
          </a:p>
          <a:p>
            <a:pPr lvl="1"/>
            <a:r>
              <a:rPr lang="en-US" sz="1400" dirty="0" smtClean="0">
                <a:solidFill>
                  <a:schemeClr val="tx1"/>
                </a:solidFill>
              </a:rPr>
              <a:t>SQL </a:t>
            </a:r>
            <a:r>
              <a:rPr lang="en-US" sz="1400" dirty="0">
                <a:solidFill>
                  <a:schemeClr val="tx1"/>
                </a:solidFill>
              </a:rPr>
              <a:t>Server Encryption - </a:t>
            </a:r>
            <a:r>
              <a:rPr lang="en-US" sz="1400" dirty="0">
                <a:solidFill>
                  <a:schemeClr val="tx1"/>
                </a:solidFill>
                <a:hlinkClick r:id="rId2"/>
              </a:rPr>
              <a:t>http://</a:t>
            </a:r>
            <a:r>
              <a:rPr lang="en-US" sz="1400" dirty="0" smtClean="0">
                <a:solidFill>
                  <a:schemeClr val="tx1"/>
                </a:solidFill>
                <a:hlinkClick r:id="rId2"/>
              </a:rPr>
              <a:t>technet.microsoft.com/en-us/library/bb510663.aspx</a:t>
            </a:r>
            <a:endParaRPr lang="en-US" sz="1400" dirty="0" smtClean="0">
              <a:solidFill>
                <a:schemeClr val="tx1"/>
              </a:solidFill>
            </a:endParaRPr>
          </a:p>
          <a:p>
            <a:pPr lvl="1"/>
            <a:r>
              <a:rPr lang="en-US" sz="1400" dirty="0" smtClean="0">
                <a:solidFill>
                  <a:schemeClr val="tx1"/>
                </a:solidFill>
              </a:rPr>
              <a:t>Voice of the DBA </a:t>
            </a:r>
            <a:r>
              <a:rPr lang="en-US" sz="1400" dirty="0">
                <a:solidFill>
                  <a:schemeClr val="tx1"/>
                </a:solidFill>
              </a:rPr>
              <a:t>– Encryption - </a:t>
            </a:r>
            <a:r>
              <a:rPr lang="en-US" sz="1400" dirty="0">
                <a:solidFill>
                  <a:schemeClr val="tx1"/>
                </a:solidFill>
                <a:hlinkClick r:id="rId3"/>
              </a:rPr>
              <a:t>http://voiceofthedba.wordpress.com/tag/encryption</a:t>
            </a:r>
            <a:r>
              <a:rPr lang="en-US" sz="1400" dirty="0" smtClean="0">
                <a:solidFill>
                  <a:schemeClr val="tx1"/>
                </a:solidFill>
                <a:hlinkClick r:id="rId3"/>
              </a:rPr>
              <a:t>/</a:t>
            </a:r>
            <a:endParaRPr lang="en-US" sz="1400" dirty="0" smtClean="0">
              <a:solidFill>
                <a:schemeClr val="tx1"/>
              </a:solidFill>
            </a:endParaRPr>
          </a:p>
          <a:p>
            <a:pPr lvl="1"/>
            <a:r>
              <a:rPr lang="en-US" sz="1400" dirty="0" smtClean="0">
                <a:solidFill>
                  <a:schemeClr val="tx1"/>
                </a:solidFill>
              </a:rPr>
              <a:t>Chris </a:t>
            </a:r>
            <a:r>
              <a:rPr lang="en-US" sz="1400" dirty="0">
                <a:solidFill>
                  <a:schemeClr val="tx1"/>
                </a:solidFill>
              </a:rPr>
              <a:t>Bell – Encryption - </a:t>
            </a:r>
            <a:r>
              <a:rPr lang="en-US" sz="1400" dirty="0">
                <a:solidFill>
                  <a:schemeClr val="tx1"/>
                </a:solidFill>
                <a:hlinkClick r:id="rId4"/>
              </a:rPr>
              <a:t>http://</a:t>
            </a:r>
            <a:r>
              <a:rPr lang="en-US" sz="1400" dirty="0" smtClean="0">
                <a:solidFill>
                  <a:schemeClr val="tx1"/>
                </a:solidFill>
                <a:hlinkClick r:id="rId4"/>
              </a:rPr>
              <a:t>wateroxconsulting.com/archives/category/sql/encryption</a:t>
            </a:r>
            <a:endParaRPr lang="en-US" sz="1400" dirty="0" smtClean="0">
              <a:solidFill>
                <a:schemeClr val="tx1"/>
              </a:solidFill>
            </a:endParaRPr>
          </a:p>
          <a:p>
            <a:pPr lvl="1"/>
            <a:r>
              <a:rPr lang="en-US" sz="1400" dirty="0">
                <a:solidFill>
                  <a:schemeClr val="tx1"/>
                </a:solidFill>
                <a:hlinkClick r:id="rId5"/>
              </a:rPr>
              <a:t>http://</a:t>
            </a:r>
            <a:r>
              <a:rPr lang="en-US" sz="1400" dirty="0" smtClean="0">
                <a:solidFill>
                  <a:schemeClr val="tx1"/>
                </a:solidFill>
                <a:hlinkClick r:id="rId5"/>
              </a:rPr>
              <a:t>dpatrickcaldwell.blogspot.com/2010/10/sql-server-encrypted-columns.html</a:t>
            </a:r>
            <a:endParaRPr lang="en-US" sz="1400" dirty="0" smtClean="0">
              <a:solidFill>
                <a:schemeClr val="tx1"/>
              </a:solidFill>
            </a:endParaRPr>
          </a:p>
          <a:p>
            <a:pPr lvl="1"/>
            <a:r>
              <a:rPr lang="en-US" sz="1400" dirty="0">
                <a:solidFill>
                  <a:schemeClr val="tx1"/>
                </a:solidFill>
                <a:hlinkClick r:id="rId6"/>
              </a:rPr>
              <a:t>http://</a:t>
            </a:r>
            <a:r>
              <a:rPr lang="en-US" sz="1400" dirty="0" smtClean="0">
                <a:solidFill>
                  <a:schemeClr val="tx1"/>
                </a:solidFill>
                <a:hlinkClick r:id="rId6"/>
              </a:rPr>
              <a:t>cappris.inria.fr/wp-content/uploads/2013/04/Benjamin-Nguyen.pdf</a:t>
            </a:r>
            <a:endParaRPr lang="en-US" sz="1400" dirty="0" smtClean="0">
              <a:solidFill>
                <a:schemeClr val="tx1"/>
              </a:solidFill>
            </a:endParaRP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http://research.ijcaonline.org/volume41/number4/pxc3877580.pdf</a:t>
            </a:r>
            <a:endParaRPr lang="en-US" sz="1400" dirty="0" smtClean="0">
              <a:solidFill>
                <a:schemeClr val="tx1"/>
              </a:solidFill>
            </a:endParaRPr>
          </a:p>
          <a:p>
            <a:pPr lvl="1"/>
            <a:r>
              <a:rPr lang="en-US" sz="1400" b="1" dirty="0">
                <a:solidFill>
                  <a:schemeClr val="tx1"/>
                </a:solidFill>
              </a:rPr>
              <a:t>Tamper evident encryption of integers </a:t>
            </a:r>
            <a:r>
              <a:rPr lang="en-US" sz="1400" b="1" dirty="0" smtClean="0">
                <a:solidFill>
                  <a:schemeClr val="tx1"/>
                </a:solidFill>
              </a:rPr>
              <a:t>using keyed </a:t>
            </a:r>
            <a:r>
              <a:rPr lang="en-US" sz="1400" b="1" dirty="0">
                <a:solidFill>
                  <a:schemeClr val="tx1"/>
                </a:solidFill>
              </a:rPr>
              <a:t>Hash Message Authentication Code - http://www.google.com/url?sa=t&amp;rct=j&amp;q=&amp;esrc=s&amp;source=web&amp;cd=10&amp;ved=0CHcQFjAJ&amp;url=http%3A%2F%2Fcs.uccs.edu%2F~gsc%2Fpub%2Fmaster%2Fbbaker%2Fdoc%2Fbbaker_project_report.doc&amp;ei=uClIU7X0GKWEyAGrmYCACA&amp;usg=AFQjCNHlSM8Fdm0Y6nFlPmXR7qAeSimtEA&amp;sig2=GcRH-t-ww7MIw73LLNz9xw&amp;bvm=bv.64542518,d.aWc</a:t>
            </a:r>
            <a:endParaRPr lang="en-US" sz="1400" dirty="0">
              <a:solidFill>
                <a:schemeClr val="tx1"/>
              </a:solidFill>
            </a:endParaRPr>
          </a:p>
          <a:p>
            <a:pPr lvl="1"/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5281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Images/Video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819150"/>
            <a:ext cx="8229600" cy="3394472"/>
          </a:xfrm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Adding Machine - https://www.youtube.com/watch?v=Pi4sH2R5tAs</a:t>
            </a:r>
          </a:p>
          <a:p>
            <a:r>
              <a:rPr lang="en-US" sz="1800" dirty="0" smtClean="0">
                <a:solidFill>
                  <a:schemeClr val="tx1"/>
                </a:solidFill>
              </a:rPr>
              <a:t>Complex </a:t>
            </a:r>
            <a:r>
              <a:rPr lang="en-US" sz="1800" dirty="0">
                <a:solidFill>
                  <a:schemeClr val="tx1"/>
                </a:solidFill>
              </a:rPr>
              <a:t>Machine Video </a:t>
            </a:r>
            <a:r>
              <a:rPr lang="en-US" sz="1800" dirty="0" smtClean="0">
                <a:solidFill>
                  <a:schemeClr val="tx1"/>
                </a:solidFill>
              </a:rPr>
              <a:t>/ Lego Balls - </a:t>
            </a:r>
            <a:r>
              <a:rPr lang="en-US" sz="1800" dirty="0">
                <a:solidFill>
                  <a:schemeClr val="tx1"/>
                </a:solidFill>
                <a:hlinkClick r:id="rId2"/>
              </a:rPr>
              <a:t>https://</a:t>
            </a:r>
            <a:r>
              <a:rPr lang="en-US" sz="1800" dirty="0" smtClean="0">
                <a:solidFill>
                  <a:schemeClr val="tx1"/>
                </a:solidFill>
                <a:hlinkClick r:id="rId2"/>
              </a:rPr>
              <a:t>www.youtube.com/watch?v=sUtS52lqL5w</a:t>
            </a:r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Encryption functions - http://math.tut.fi/~ruohonen/MC.pdf</a:t>
            </a:r>
          </a:p>
          <a:p>
            <a:r>
              <a:rPr lang="en-US" sz="1800" dirty="0" smtClean="0">
                <a:solidFill>
                  <a:schemeClr val="tx1"/>
                </a:solidFill>
              </a:rPr>
              <a:t>Matrix </a:t>
            </a:r>
            <a:r>
              <a:rPr lang="en-US" sz="1800" dirty="0">
                <a:solidFill>
                  <a:schemeClr val="tx1"/>
                </a:solidFill>
              </a:rPr>
              <a:t>Gif 1 - http://red-pill.org/wp-content/uploads/2011/04/matrix-animated-image.gif</a:t>
            </a:r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Matrix Gif 2 - </a:t>
            </a:r>
            <a:r>
              <a:rPr lang="en-US" sz="1800" dirty="0">
                <a:solidFill>
                  <a:schemeClr val="tx1"/>
                </a:solidFill>
                <a:hlinkClick r:id="rId3"/>
              </a:rPr>
              <a:t>http://</a:t>
            </a:r>
            <a:r>
              <a:rPr lang="en-US" sz="1800" dirty="0" smtClean="0">
                <a:solidFill>
                  <a:schemeClr val="tx1"/>
                </a:solidFill>
                <a:hlinkClick r:id="rId3"/>
              </a:rPr>
              <a:t>i.imgur.com/Y9FXFKQ.gif</a:t>
            </a:r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Trouble Ticket sign - </a:t>
            </a:r>
            <a:r>
              <a:rPr lang="en-US" sz="1800" dirty="0">
                <a:solidFill>
                  <a:schemeClr val="tx1"/>
                </a:solidFill>
                <a:hlinkClick r:id="rId4"/>
              </a:rPr>
              <a:t>http://</a:t>
            </a:r>
            <a:r>
              <a:rPr lang="en-US" sz="1800" dirty="0" smtClean="0">
                <a:solidFill>
                  <a:schemeClr val="tx1"/>
                </a:solidFill>
                <a:hlinkClick r:id="rId4"/>
              </a:rPr>
              <a:t>i.imgur.com/685Hq.jpg</a:t>
            </a:r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Dot Matrix Printer </a:t>
            </a:r>
            <a:r>
              <a:rPr lang="en-US" sz="1800" dirty="0">
                <a:solidFill>
                  <a:schemeClr val="tx1"/>
                </a:solidFill>
              </a:rPr>
              <a:t>– http://vimeo.com/58200103</a:t>
            </a:r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Trouble Ticket form </a:t>
            </a:r>
            <a:r>
              <a:rPr lang="en-US" sz="1800" dirty="0">
                <a:solidFill>
                  <a:schemeClr val="tx1"/>
                </a:solidFill>
              </a:rPr>
              <a:t>- </a:t>
            </a:r>
            <a:r>
              <a:rPr lang="en-US" sz="1800" dirty="0">
                <a:solidFill>
                  <a:schemeClr val="tx1"/>
                </a:solidFill>
                <a:hlinkClick r:id="rId5"/>
              </a:rPr>
              <a:t>http://</a:t>
            </a:r>
            <a:r>
              <a:rPr lang="en-US" sz="1800" dirty="0" smtClean="0">
                <a:solidFill>
                  <a:schemeClr val="tx1"/>
                </a:solidFill>
                <a:hlinkClick r:id="rId5"/>
              </a:rPr>
              <a:t>manuals.moodlerooms.com/download/attachments/2589228/TRTB_V1_help+ticket_2011020200.png?version=3&amp;modificationDate=1296693637000</a:t>
            </a:r>
            <a:endParaRPr lang="en-US" sz="1800" dirty="0" smtClean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3329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Images/Video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19150"/>
            <a:ext cx="8229600" cy="3394472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Starbucks - </a:t>
            </a:r>
            <a:r>
              <a:rPr lang="en-US" u="sng" dirty="0">
                <a:solidFill>
                  <a:schemeClr val="tx1"/>
                </a:solidFill>
                <a:hlinkClick r:id="rId2"/>
              </a:rPr>
              <a:t>https://instoredoes.s3.amazonaws.com/images/blog/foam_thumb.jpg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Spill -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http://</a:t>
            </a:r>
            <a:r>
              <a:rPr lang="en-US" dirty="0" smtClean="0">
                <a:solidFill>
                  <a:schemeClr val="tx1"/>
                </a:solidFill>
                <a:hlinkClick r:id="rId3"/>
              </a:rPr>
              <a:t>thefamilyjules.com/wp-content/uploads/2009/11/spilled-starbucks.jpg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Iphone</a:t>
            </a:r>
            <a:r>
              <a:rPr lang="en-US" dirty="0">
                <a:solidFill>
                  <a:schemeClr val="tx1"/>
                </a:solidFill>
              </a:rPr>
              <a:t> - </a:t>
            </a:r>
            <a:r>
              <a:rPr lang="en-US" dirty="0">
                <a:solidFill>
                  <a:schemeClr val="tx1"/>
                </a:solidFill>
                <a:hlinkClick r:id="rId4"/>
              </a:rPr>
              <a:t>http://</a:t>
            </a:r>
            <a:r>
              <a:rPr lang="en-US" dirty="0" smtClean="0">
                <a:solidFill>
                  <a:schemeClr val="tx1"/>
                </a:solidFill>
                <a:hlinkClick r:id="rId4"/>
              </a:rPr>
              <a:t>media02.hongkiat.com/iphonewp/iphone-wallpaper-by-2createmedia.jpg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TDE - </a:t>
            </a:r>
            <a:r>
              <a:rPr lang="en-US" dirty="0">
                <a:solidFill>
                  <a:schemeClr val="tx1"/>
                </a:solidFill>
                <a:hlinkClick r:id="rId5"/>
              </a:rPr>
              <a:t>http://</a:t>
            </a:r>
            <a:r>
              <a:rPr lang="en-US" dirty="0" smtClean="0">
                <a:solidFill>
                  <a:schemeClr val="tx1"/>
                </a:solidFill>
                <a:hlinkClick r:id="rId5"/>
              </a:rPr>
              <a:t>i.technet.microsoft.com/cc434691.fig01%28en-us%29.gif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Encryption - </a:t>
            </a:r>
            <a:r>
              <a:rPr lang="en-US" dirty="0">
                <a:solidFill>
                  <a:schemeClr val="tx1"/>
                </a:solidFill>
                <a:hlinkClick r:id="rId6"/>
              </a:rPr>
              <a:t>http://</a:t>
            </a:r>
            <a:r>
              <a:rPr lang="en-US" dirty="0" smtClean="0">
                <a:solidFill>
                  <a:schemeClr val="tx1"/>
                </a:solidFill>
                <a:hlinkClick r:id="rId6"/>
              </a:rPr>
              <a:t>www.sqlservercentral.com/columnists/mcoles/SQL2K5Enc.png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Office Space consultants </a:t>
            </a:r>
            <a:r>
              <a:rPr lang="en-US" dirty="0">
                <a:solidFill>
                  <a:schemeClr val="tx1"/>
                </a:solidFill>
              </a:rPr>
              <a:t>- http://marcfrankmontoya.com/wp-content/uploads/2011/11/Office-Space-homies4.png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5360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9" y="0"/>
            <a:ext cx="90460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643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1" y="1314450"/>
            <a:ext cx="2066925" cy="40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182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1" y="1314450"/>
            <a:ext cx="2066925" cy="4071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1124">
            <a:off x="5166757" y="2009129"/>
            <a:ext cx="2609850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9860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1" y="1314450"/>
            <a:ext cx="2066925" cy="4071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8700">
            <a:off x="304800" y="3429000"/>
            <a:ext cx="3028950" cy="742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1124">
            <a:off x="5166757" y="2009129"/>
            <a:ext cx="2609850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295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1" y="1314450"/>
            <a:ext cx="2066925" cy="4071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8700">
            <a:off x="304800" y="3429000"/>
            <a:ext cx="3028950" cy="7429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1124">
            <a:off x="5166757" y="2009129"/>
            <a:ext cx="2609850" cy="285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2272">
            <a:off x="2978798" y="3714750"/>
            <a:ext cx="61341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934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QLintersection">
  <a:themeElements>
    <a:clrScheme name="Custom 3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 bwMode="auto">
        <a:gradFill rotWithShape="1">
          <a:gsLst>
            <a:gs pos="0">
              <a:srgbClr val="A4D289"/>
            </a:gs>
            <a:gs pos="100000">
              <a:schemeClr val="bg1"/>
            </a:gs>
          </a:gsLst>
          <a:lin ang="5400000" scaled="1"/>
        </a:gradFill>
        <a:ln w="9525" algn="ctr">
          <a:solidFill>
            <a:schemeClr val="tx1"/>
          </a:solidFill>
          <a:miter lim="800000"/>
          <a:headEnd/>
          <a:tailEnd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wrap="none" anchor="ctr"/>
      <a:lstStyle>
        <a:defPPr>
          <a:defRPr sz="2000" dirty="0">
            <a:latin typeface="Tekton Pro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A4D289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anchor="ctr" compatLnSpc="1"/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None/>
          <a:tabLst/>
          <a:defRPr kumimoji="0" lang="en-US" sz="1600" b="1" i="0" u="none" strike="noStrike" baseline="0">
            <a:solidFill>
              <a:schemeClr val="tx1">
                <a:alpha val="100000"/>
              </a:schemeClr>
            </a:solidFill>
            <a:effectLst/>
            <a:latin typeface="Arial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wrap="none">
        <a:spAutoFit/>
      </a:bodyPr>
      <a:lstStyle>
        <a:defPPr>
          <a:defRPr sz="1800" dirty="0">
            <a:solidFill>
              <a:srgbClr val="002060"/>
            </a:solidFill>
            <a:latin typeface="Tekton Pro" pitchFamily="34" charset="0"/>
          </a:defRPr>
        </a:defPPr>
      </a:lstStyle>
    </a:txDef>
  </a:objectDefaults>
  <a:extraClrSchemeLst>
    <a:extraClrScheme>
      <a:clrScheme name="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Master">
  <a:themeElements>
    <a:clrScheme name="Windows IT Pro 1">
      <a:dk1>
        <a:sysClr val="windowText" lastClr="000000"/>
      </a:dk1>
      <a:lt1>
        <a:sysClr val="window" lastClr="FFFFFF"/>
      </a:lt1>
      <a:dk2>
        <a:srgbClr val="0C4B72"/>
      </a:dk2>
      <a:lt2>
        <a:srgbClr val="45B8FF"/>
      </a:lt2>
      <a:accent1>
        <a:srgbClr val="969696"/>
      </a:accent1>
      <a:accent2>
        <a:srgbClr val="E6E6E6"/>
      </a:accent2>
      <a:accent3>
        <a:srgbClr val="C8C8C8"/>
      </a:accent3>
      <a:accent4>
        <a:srgbClr val="AFAFAF"/>
      </a:accent4>
      <a:accent5>
        <a:srgbClr val="7D7D7D"/>
      </a:accent5>
      <a:accent6>
        <a:srgbClr val="EEA11F"/>
      </a:accent6>
      <a:hlink>
        <a:srgbClr val="C8C8C8"/>
      </a:hlink>
      <a:folHlink>
        <a:srgbClr val="E6E6E6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tent Master">
  <a:themeElements>
    <a:clrScheme name="Windows IT Pro 1">
      <a:dk1>
        <a:sysClr val="windowText" lastClr="000000"/>
      </a:dk1>
      <a:lt1>
        <a:sysClr val="window" lastClr="FFFFFF"/>
      </a:lt1>
      <a:dk2>
        <a:srgbClr val="0C4B72"/>
      </a:dk2>
      <a:lt2>
        <a:srgbClr val="45B8FF"/>
      </a:lt2>
      <a:accent1>
        <a:srgbClr val="969696"/>
      </a:accent1>
      <a:accent2>
        <a:srgbClr val="E6E6E6"/>
      </a:accent2>
      <a:accent3>
        <a:srgbClr val="C8C8C8"/>
      </a:accent3>
      <a:accent4>
        <a:srgbClr val="AFAFAF"/>
      </a:accent4>
      <a:accent5>
        <a:srgbClr val="7D7D7D"/>
      </a:accent5>
      <a:accent6>
        <a:srgbClr val="EEA11F"/>
      </a:accent6>
      <a:hlink>
        <a:srgbClr val="C8C8C8"/>
      </a:hlink>
      <a:folHlink>
        <a:srgbClr val="E6E6E6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Section Divider Master">
  <a:themeElements>
    <a:clrScheme name="Windows IT Pro 1">
      <a:dk1>
        <a:sysClr val="windowText" lastClr="000000"/>
      </a:dk1>
      <a:lt1>
        <a:sysClr val="window" lastClr="FFFFFF"/>
      </a:lt1>
      <a:dk2>
        <a:srgbClr val="0C4B72"/>
      </a:dk2>
      <a:lt2>
        <a:srgbClr val="45B8FF"/>
      </a:lt2>
      <a:accent1>
        <a:srgbClr val="969696"/>
      </a:accent1>
      <a:accent2>
        <a:srgbClr val="E6E6E6"/>
      </a:accent2>
      <a:accent3>
        <a:srgbClr val="C8C8C8"/>
      </a:accent3>
      <a:accent4>
        <a:srgbClr val="AFAFAF"/>
      </a:accent4>
      <a:accent5>
        <a:srgbClr val="7D7D7D"/>
      </a:accent5>
      <a:accent6>
        <a:srgbClr val="EEA11F"/>
      </a:accent6>
      <a:hlink>
        <a:srgbClr val="C8C8C8"/>
      </a:hlink>
      <a:folHlink>
        <a:srgbClr val="E6E6E6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PASS 2013_SpeakerTemplate_16x9">
  <a:themeElements>
    <a:clrScheme name="Custom 3">
      <a:dk1>
        <a:srgbClr val="58585A"/>
      </a:dk1>
      <a:lt1>
        <a:sysClr val="window" lastClr="FFFFFF"/>
      </a:lt1>
      <a:dk2>
        <a:srgbClr val="003A78"/>
      </a:dk2>
      <a:lt2>
        <a:srgbClr val="0061B0"/>
      </a:lt2>
      <a:accent1>
        <a:srgbClr val="0084CC"/>
      </a:accent1>
      <a:accent2>
        <a:srgbClr val="52C3D8"/>
      </a:accent2>
      <a:accent3>
        <a:srgbClr val="FCB327"/>
      </a:accent3>
      <a:accent4>
        <a:srgbClr val="7EB241"/>
      </a:accent4>
      <a:accent5>
        <a:srgbClr val="1D9C48"/>
      </a:accent5>
      <a:accent6>
        <a:srgbClr val="181651"/>
      </a:accent6>
      <a:hlink>
        <a:srgbClr val="0084CC"/>
      </a:hlink>
      <a:folHlink>
        <a:srgbClr val="505150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65B9DCC8F7FB4A82840FBDE1FC983A" ma:contentTypeVersion="0" ma:contentTypeDescription="Create a new document." ma:contentTypeScope="" ma:versionID="ecd0916681f32cda70880b341f4a8911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685463B-57CE-4CE4-B1CF-FE44EB79BFA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DEB1AF8-B785-4B22-89EC-168618F34A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01DACDBE-6638-4D7E-85C3-E58308999F2A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SQLintersection</Template>
  <TotalTime>740</TotalTime>
  <Words>1071</Words>
  <Application>Microsoft Office PowerPoint</Application>
  <PresentationFormat>On-screen Show (16:9)</PresentationFormat>
  <Paragraphs>202</Paragraphs>
  <Slides>42</Slides>
  <Notes>27</Notes>
  <HiddenSlides>0</HiddenSlides>
  <MMClips>1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SQLintersection</vt:lpstr>
      <vt:lpstr>Title Master</vt:lpstr>
      <vt:lpstr>Content Master</vt:lpstr>
      <vt:lpstr>Section Divider Master</vt:lpstr>
      <vt:lpstr>PASS 2013_SpeakerTemplate_16x9</vt:lpstr>
      <vt:lpstr>Maintaining High Performance When Using Encryption </vt:lpstr>
      <vt:lpstr>Agenda</vt:lpstr>
      <vt:lpstr>Get in touch</vt:lpstr>
      <vt:lpstr>Introduction</vt:lpstr>
      <vt:lpstr>PowerPoint Presentation</vt:lpstr>
      <vt:lpstr>Research</vt:lpstr>
      <vt:lpstr>Research</vt:lpstr>
      <vt:lpstr>Research</vt:lpstr>
      <vt:lpstr>Research</vt:lpstr>
      <vt:lpstr>Research</vt:lpstr>
      <vt:lpstr>Research</vt:lpstr>
      <vt:lpstr>Research</vt:lpstr>
      <vt:lpstr>Research</vt:lpstr>
      <vt:lpstr>High Performance Encryption</vt:lpstr>
      <vt:lpstr>Communications</vt:lpstr>
      <vt:lpstr>Communications</vt:lpstr>
      <vt:lpstr>Communications</vt:lpstr>
      <vt:lpstr>Communications</vt:lpstr>
      <vt:lpstr>Communications</vt:lpstr>
      <vt:lpstr>Communications</vt:lpstr>
      <vt:lpstr>SSL Connections</vt:lpstr>
      <vt:lpstr>Communications</vt:lpstr>
      <vt:lpstr>Communications</vt:lpstr>
      <vt:lpstr>Communications</vt:lpstr>
      <vt:lpstr>Communications</vt:lpstr>
      <vt:lpstr>Data Loss</vt:lpstr>
      <vt:lpstr>High Performance Encryption</vt:lpstr>
      <vt:lpstr>Transparent Data Encryption</vt:lpstr>
      <vt:lpstr>Transparent Data Encryption</vt:lpstr>
      <vt:lpstr>Demo - Transparent Data Encryption</vt:lpstr>
      <vt:lpstr>PowerPoint Presentation</vt:lpstr>
      <vt:lpstr>PowerPoint Presentation</vt:lpstr>
      <vt:lpstr>High Performance Encryption</vt:lpstr>
      <vt:lpstr>Column Encryption</vt:lpstr>
      <vt:lpstr>Bright Idea</vt:lpstr>
      <vt:lpstr>Demo</vt:lpstr>
      <vt:lpstr>Final Comments</vt:lpstr>
      <vt:lpstr>Questions?</vt:lpstr>
      <vt:lpstr>References</vt:lpstr>
      <vt:lpstr>References</vt:lpstr>
      <vt:lpstr>Images/Video</vt:lpstr>
      <vt:lpstr>Images/Video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SQLintersection Session SQL123  Session Name</dc:title>
  <dc:subject>From raw Ajax to ASP.NET</dc:subject>
  <dc:creator>sjones</dc:creator>
  <cp:lastModifiedBy>way0utwest</cp:lastModifiedBy>
  <cp:revision>49</cp:revision>
  <cp:lastPrinted>2012-12-21T20:05:00Z</cp:lastPrinted>
  <dcterms:created xsi:type="dcterms:W3CDTF">2014-02-27T23:20:21Z</dcterms:created>
  <dcterms:modified xsi:type="dcterms:W3CDTF">2014-09-12T18:54:54Z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0x0101003865B9DCC8F7FB4A82840FBDE1FC983A</vt:lpwstr>
  </property>
</Properties>
</file>